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65" r:id="rId3"/>
    <p:sldId id="257" r:id="rId4"/>
    <p:sldId id="263" r:id="rId5"/>
    <p:sldId id="268" r:id="rId6"/>
    <p:sldId id="264" r:id="rId7"/>
    <p:sldId id="260" r:id="rId8"/>
    <p:sldId id="272" r:id="rId9"/>
    <p:sldId id="273" r:id="rId10"/>
    <p:sldId id="267" r:id="rId11"/>
    <p:sldId id="259"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86" d="100"/>
          <a:sy n="86" d="100"/>
        </p:scale>
        <p:origin x="-78"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6DF083-FCA1-42BC-9AFF-07C0DF405A57}" type="doc">
      <dgm:prSet loTypeId="urn:microsoft.com/office/officeart/2005/8/layout/target1" loCatId="relationship" qsTypeId="urn:microsoft.com/office/officeart/2005/8/quickstyle/simple2" qsCatId="simple" csTypeId="urn:microsoft.com/office/officeart/2005/8/colors/accent1_5" csCatId="accent1" phldr="1"/>
      <dgm:spPr/>
    </dgm:pt>
    <dgm:pt modelId="{665199EE-07CA-4317-8E85-94ED94E4EF3C}">
      <dgm:prSet phldrT="[Text]"/>
      <dgm:spPr/>
      <dgm:t>
        <a:bodyPr/>
        <a:lstStyle/>
        <a:p>
          <a:r>
            <a:rPr lang="el-GR" b="1" dirty="0" smtClean="0"/>
            <a:t>Σύστημα Αναφοράς Ελέγχου</a:t>
          </a:r>
        </a:p>
      </dgm:t>
    </dgm:pt>
    <dgm:pt modelId="{A3EEA9A9-5CDD-49D0-9B78-3F6FD683CC57}" type="parTrans" cxnId="{734AD4C2-53B3-4D58-9D00-E92F70143F7D}">
      <dgm:prSet/>
      <dgm:spPr/>
      <dgm:t>
        <a:bodyPr/>
        <a:lstStyle/>
        <a:p>
          <a:endParaRPr lang="el-GR"/>
        </a:p>
      </dgm:t>
    </dgm:pt>
    <dgm:pt modelId="{A2CF77DF-8083-4EB4-B748-6A316CB6E3B3}" type="sibTrans" cxnId="{734AD4C2-53B3-4D58-9D00-E92F70143F7D}">
      <dgm:prSet/>
      <dgm:spPr/>
      <dgm:t>
        <a:bodyPr/>
        <a:lstStyle/>
        <a:p>
          <a:endParaRPr lang="el-GR"/>
        </a:p>
      </dgm:t>
    </dgm:pt>
    <dgm:pt modelId="{1EEDECC8-95A7-4755-BFFF-41D5E1200991}">
      <dgm:prSet phldrT="[Text]"/>
      <dgm:spPr/>
      <dgm:t>
        <a:bodyPr/>
        <a:lstStyle/>
        <a:p>
          <a:r>
            <a:rPr lang="el-GR" b="1" dirty="0" smtClean="0"/>
            <a:t>Αποτελεσματικότητα  και Αποδοτικότητα</a:t>
          </a:r>
        </a:p>
      </dgm:t>
    </dgm:pt>
    <dgm:pt modelId="{790EAF49-3E8F-4450-B018-503085EAD479}" type="parTrans" cxnId="{94F4381E-C35A-4BF2-8153-8828558F7B25}">
      <dgm:prSet/>
      <dgm:spPr/>
      <dgm:t>
        <a:bodyPr/>
        <a:lstStyle/>
        <a:p>
          <a:endParaRPr lang="el-GR"/>
        </a:p>
      </dgm:t>
    </dgm:pt>
    <dgm:pt modelId="{F230DA0D-D700-4AA1-BE86-2BF1B0EE102E}" type="sibTrans" cxnId="{94F4381E-C35A-4BF2-8153-8828558F7B25}">
      <dgm:prSet/>
      <dgm:spPr/>
      <dgm:t>
        <a:bodyPr/>
        <a:lstStyle/>
        <a:p>
          <a:endParaRPr lang="el-GR"/>
        </a:p>
      </dgm:t>
    </dgm:pt>
    <dgm:pt modelId="{D1D84130-9013-4714-A56C-FC0062FA606C}">
      <dgm:prSet phldrT="[Text]"/>
      <dgm:spPr/>
      <dgm:t>
        <a:bodyPr/>
        <a:lstStyle/>
        <a:p>
          <a:r>
            <a:rPr lang="el-GR" b="1" dirty="0" smtClean="0"/>
            <a:t>Συνεισφορά στη βιωσιμότητα του Συστήματος Υγείας</a:t>
          </a:r>
        </a:p>
      </dgm:t>
    </dgm:pt>
    <dgm:pt modelId="{510E9E5E-8F13-4D26-86E1-B32882CB04BB}" type="parTrans" cxnId="{E270E501-F6B0-42E8-B906-6CBF6455ACC9}">
      <dgm:prSet/>
      <dgm:spPr/>
      <dgm:t>
        <a:bodyPr/>
        <a:lstStyle/>
        <a:p>
          <a:endParaRPr lang="el-GR"/>
        </a:p>
      </dgm:t>
    </dgm:pt>
    <dgm:pt modelId="{238666B5-CC40-4ED2-9F1F-C9A3CA1D121F}" type="sibTrans" cxnId="{E270E501-F6B0-42E8-B906-6CBF6455ACC9}">
      <dgm:prSet/>
      <dgm:spPr/>
      <dgm:t>
        <a:bodyPr/>
        <a:lstStyle/>
        <a:p>
          <a:endParaRPr lang="el-GR"/>
        </a:p>
      </dgm:t>
    </dgm:pt>
    <dgm:pt modelId="{802DCC0B-C102-4E44-8CA2-BA7725E007D1}" type="pres">
      <dgm:prSet presAssocID="{036DF083-FCA1-42BC-9AFF-07C0DF405A57}" presName="composite" presStyleCnt="0">
        <dgm:presLayoutVars>
          <dgm:chMax val="5"/>
          <dgm:dir/>
          <dgm:resizeHandles val="exact"/>
        </dgm:presLayoutVars>
      </dgm:prSet>
      <dgm:spPr/>
    </dgm:pt>
    <dgm:pt modelId="{C0766DD5-729B-4AC4-BA76-9CB8A6095381}" type="pres">
      <dgm:prSet presAssocID="{665199EE-07CA-4317-8E85-94ED94E4EF3C}" presName="circle1" presStyleLbl="lnNode1" presStyleIdx="0" presStyleCnt="3"/>
      <dgm:spPr/>
    </dgm:pt>
    <dgm:pt modelId="{F5AFABFE-A706-4192-ADCC-63AC0E046806}" type="pres">
      <dgm:prSet presAssocID="{665199EE-07CA-4317-8E85-94ED94E4EF3C}" presName="text1" presStyleLbl="revTx" presStyleIdx="0" presStyleCnt="3" custScaleX="104528" custScaleY="115159">
        <dgm:presLayoutVars>
          <dgm:bulletEnabled val="1"/>
        </dgm:presLayoutVars>
      </dgm:prSet>
      <dgm:spPr/>
      <dgm:t>
        <a:bodyPr/>
        <a:lstStyle/>
        <a:p>
          <a:endParaRPr lang="el-GR"/>
        </a:p>
      </dgm:t>
    </dgm:pt>
    <dgm:pt modelId="{A2C2C250-5D13-41A6-AFE8-2E197D30E1FD}" type="pres">
      <dgm:prSet presAssocID="{665199EE-07CA-4317-8E85-94ED94E4EF3C}" presName="line1" presStyleLbl="callout" presStyleIdx="0" presStyleCnt="6"/>
      <dgm:spPr/>
    </dgm:pt>
    <dgm:pt modelId="{93D49AE8-9526-4445-BB47-05C7C46DE18F}" type="pres">
      <dgm:prSet presAssocID="{665199EE-07CA-4317-8E85-94ED94E4EF3C}" presName="d1" presStyleLbl="callout" presStyleIdx="1" presStyleCnt="6"/>
      <dgm:spPr/>
    </dgm:pt>
    <dgm:pt modelId="{27E2DCE0-CD99-4BA7-BE19-85C97C7BB368}" type="pres">
      <dgm:prSet presAssocID="{1EEDECC8-95A7-4755-BFFF-41D5E1200991}" presName="circle2" presStyleLbl="lnNode1" presStyleIdx="1" presStyleCnt="3"/>
      <dgm:spPr/>
    </dgm:pt>
    <dgm:pt modelId="{BCBAB3AD-2843-41EE-9B2C-D4ABD73EFC1C}" type="pres">
      <dgm:prSet presAssocID="{1EEDECC8-95A7-4755-BFFF-41D5E1200991}" presName="text2" presStyleLbl="revTx" presStyleIdx="1" presStyleCnt="3">
        <dgm:presLayoutVars>
          <dgm:bulletEnabled val="1"/>
        </dgm:presLayoutVars>
      </dgm:prSet>
      <dgm:spPr/>
      <dgm:t>
        <a:bodyPr/>
        <a:lstStyle/>
        <a:p>
          <a:endParaRPr lang="el-GR"/>
        </a:p>
      </dgm:t>
    </dgm:pt>
    <dgm:pt modelId="{63A99D25-51E7-4CCA-9227-1B7839693FE4}" type="pres">
      <dgm:prSet presAssocID="{1EEDECC8-95A7-4755-BFFF-41D5E1200991}" presName="line2" presStyleLbl="callout" presStyleIdx="2" presStyleCnt="6"/>
      <dgm:spPr/>
    </dgm:pt>
    <dgm:pt modelId="{711D2F55-2C63-46AD-9064-4817DABE4A5B}" type="pres">
      <dgm:prSet presAssocID="{1EEDECC8-95A7-4755-BFFF-41D5E1200991}" presName="d2" presStyleLbl="callout" presStyleIdx="3" presStyleCnt="6"/>
      <dgm:spPr/>
    </dgm:pt>
    <dgm:pt modelId="{3A519E98-8F2E-4C8F-9FF4-36DA06B86A84}" type="pres">
      <dgm:prSet presAssocID="{D1D84130-9013-4714-A56C-FC0062FA606C}" presName="circle3" presStyleLbl="lnNode1" presStyleIdx="2" presStyleCnt="3"/>
      <dgm:spPr/>
    </dgm:pt>
    <dgm:pt modelId="{1253B154-FDC9-416D-905B-0652D8A78050}" type="pres">
      <dgm:prSet presAssocID="{D1D84130-9013-4714-A56C-FC0062FA606C}" presName="text3" presStyleLbl="revTx" presStyleIdx="2" presStyleCnt="3">
        <dgm:presLayoutVars>
          <dgm:bulletEnabled val="1"/>
        </dgm:presLayoutVars>
      </dgm:prSet>
      <dgm:spPr/>
      <dgm:t>
        <a:bodyPr/>
        <a:lstStyle/>
        <a:p>
          <a:endParaRPr lang="el-GR"/>
        </a:p>
      </dgm:t>
    </dgm:pt>
    <dgm:pt modelId="{55851475-7039-4FF1-8D22-394F2E014753}" type="pres">
      <dgm:prSet presAssocID="{D1D84130-9013-4714-A56C-FC0062FA606C}" presName="line3" presStyleLbl="callout" presStyleIdx="4" presStyleCnt="6"/>
      <dgm:spPr/>
    </dgm:pt>
    <dgm:pt modelId="{1973A245-1F2C-4B62-A96F-B05515EFAF22}" type="pres">
      <dgm:prSet presAssocID="{D1D84130-9013-4714-A56C-FC0062FA606C}" presName="d3" presStyleLbl="callout" presStyleIdx="5" presStyleCnt="6"/>
      <dgm:spPr/>
    </dgm:pt>
  </dgm:ptLst>
  <dgm:cxnLst>
    <dgm:cxn modelId="{9D8ABCDF-110E-424B-9146-9F1F448CC001}" type="presOf" srcId="{036DF083-FCA1-42BC-9AFF-07C0DF405A57}" destId="{802DCC0B-C102-4E44-8CA2-BA7725E007D1}" srcOrd="0" destOrd="0" presId="urn:microsoft.com/office/officeart/2005/8/layout/target1"/>
    <dgm:cxn modelId="{F361DF47-9F0D-4E45-B765-D53D0F5FA217}" type="presOf" srcId="{D1D84130-9013-4714-A56C-FC0062FA606C}" destId="{1253B154-FDC9-416D-905B-0652D8A78050}" srcOrd="0" destOrd="0" presId="urn:microsoft.com/office/officeart/2005/8/layout/target1"/>
    <dgm:cxn modelId="{734AD4C2-53B3-4D58-9D00-E92F70143F7D}" srcId="{036DF083-FCA1-42BC-9AFF-07C0DF405A57}" destId="{665199EE-07CA-4317-8E85-94ED94E4EF3C}" srcOrd="0" destOrd="0" parTransId="{A3EEA9A9-5CDD-49D0-9B78-3F6FD683CC57}" sibTransId="{A2CF77DF-8083-4EB4-B748-6A316CB6E3B3}"/>
    <dgm:cxn modelId="{19523EAF-9326-4F67-BB36-605601B4AD20}" type="presOf" srcId="{1EEDECC8-95A7-4755-BFFF-41D5E1200991}" destId="{BCBAB3AD-2843-41EE-9B2C-D4ABD73EFC1C}" srcOrd="0" destOrd="0" presId="urn:microsoft.com/office/officeart/2005/8/layout/target1"/>
    <dgm:cxn modelId="{94F4381E-C35A-4BF2-8153-8828558F7B25}" srcId="{036DF083-FCA1-42BC-9AFF-07C0DF405A57}" destId="{1EEDECC8-95A7-4755-BFFF-41D5E1200991}" srcOrd="1" destOrd="0" parTransId="{790EAF49-3E8F-4450-B018-503085EAD479}" sibTransId="{F230DA0D-D700-4AA1-BE86-2BF1B0EE102E}"/>
    <dgm:cxn modelId="{E270E501-F6B0-42E8-B906-6CBF6455ACC9}" srcId="{036DF083-FCA1-42BC-9AFF-07C0DF405A57}" destId="{D1D84130-9013-4714-A56C-FC0062FA606C}" srcOrd="2" destOrd="0" parTransId="{510E9E5E-8F13-4D26-86E1-B32882CB04BB}" sibTransId="{238666B5-CC40-4ED2-9F1F-C9A3CA1D121F}"/>
    <dgm:cxn modelId="{35372EF9-6209-488F-8354-49AAD29611FC}" type="presOf" srcId="{665199EE-07CA-4317-8E85-94ED94E4EF3C}" destId="{F5AFABFE-A706-4192-ADCC-63AC0E046806}" srcOrd="0" destOrd="0" presId="urn:microsoft.com/office/officeart/2005/8/layout/target1"/>
    <dgm:cxn modelId="{33C0CFA6-AD89-462E-A921-72B9DD9CF5AE}" type="presParOf" srcId="{802DCC0B-C102-4E44-8CA2-BA7725E007D1}" destId="{C0766DD5-729B-4AC4-BA76-9CB8A6095381}" srcOrd="0" destOrd="0" presId="urn:microsoft.com/office/officeart/2005/8/layout/target1"/>
    <dgm:cxn modelId="{5F0FA589-C17F-4539-9315-A33EE910C0C0}" type="presParOf" srcId="{802DCC0B-C102-4E44-8CA2-BA7725E007D1}" destId="{F5AFABFE-A706-4192-ADCC-63AC0E046806}" srcOrd="1" destOrd="0" presId="urn:microsoft.com/office/officeart/2005/8/layout/target1"/>
    <dgm:cxn modelId="{DCDCA39F-BE01-4913-9E2C-BD53A69008C8}" type="presParOf" srcId="{802DCC0B-C102-4E44-8CA2-BA7725E007D1}" destId="{A2C2C250-5D13-41A6-AFE8-2E197D30E1FD}" srcOrd="2" destOrd="0" presId="urn:microsoft.com/office/officeart/2005/8/layout/target1"/>
    <dgm:cxn modelId="{83F4CC26-928C-453A-9940-9CE1B8D17024}" type="presParOf" srcId="{802DCC0B-C102-4E44-8CA2-BA7725E007D1}" destId="{93D49AE8-9526-4445-BB47-05C7C46DE18F}" srcOrd="3" destOrd="0" presId="urn:microsoft.com/office/officeart/2005/8/layout/target1"/>
    <dgm:cxn modelId="{D8CFA1EA-181F-459C-AE82-C712F6C483A6}" type="presParOf" srcId="{802DCC0B-C102-4E44-8CA2-BA7725E007D1}" destId="{27E2DCE0-CD99-4BA7-BE19-85C97C7BB368}" srcOrd="4" destOrd="0" presId="urn:microsoft.com/office/officeart/2005/8/layout/target1"/>
    <dgm:cxn modelId="{AC5A58BB-F83C-40A5-B6D0-140C9BCB1469}" type="presParOf" srcId="{802DCC0B-C102-4E44-8CA2-BA7725E007D1}" destId="{BCBAB3AD-2843-41EE-9B2C-D4ABD73EFC1C}" srcOrd="5" destOrd="0" presId="urn:microsoft.com/office/officeart/2005/8/layout/target1"/>
    <dgm:cxn modelId="{3FBA2E1A-8891-49DC-BE8B-BF267179A926}" type="presParOf" srcId="{802DCC0B-C102-4E44-8CA2-BA7725E007D1}" destId="{63A99D25-51E7-4CCA-9227-1B7839693FE4}" srcOrd="6" destOrd="0" presId="urn:microsoft.com/office/officeart/2005/8/layout/target1"/>
    <dgm:cxn modelId="{BB76EB3A-97A5-4E9F-8379-FAAD81BB6D55}" type="presParOf" srcId="{802DCC0B-C102-4E44-8CA2-BA7725E007D1}" destId="{711D2F55-2C63-46AD-9064-4817DABE4A5B}" srcOrd="7" destOrd="0" presId="urn:microsoft.com/office/officeart/2005/8/layout/target1"/>
    <dgm:cxn modelId="{1443585E-8AC6-4611-A91A-908DCD2787E3}" type="presParOf" srcId="{802DCC0B-C102-4E44-8CA2-BA7725E007D1}" destId="{3A519E98-8F2E-4C8F-9FF4-36DA06B86A84}" srcOrd="8" destOrd="0" presId="urn:microsoft.com/office/officeart/2005/8/layout/target1"/>
    <dgm:cxn modelId="{075B5B99-029D-4D31-B816-48DD928B2A01}" type="presParOf" srcId="{802DCC0B-C102-4E44-8CA2-BA7725E007D1}" destId="{1253B154-FDC9-416D-905B-0652D8A78050}" srcOrd="9" destOrd="0" presId="urn:microsoft.com/office/officeart/2005/8/layout/target1"/>
    <dgm:cxn modelId="{C95813FF-1472-4693-9A31-C981D9161A8A}" type="presParOf" srcId="{802DCC0B-C102-4E44-8CA2-BA7725E007D1}" destId="{55851475-7039-4FF1-8D22-394F2E014753}" srcOrd="10" destOrd="0" presId="urn:microsoft.com/office/officeart/2005/8/layout/target1"/>
    <dgm:cxn modelId="{96F621F5-0924-4CD2-84DD-A42157418A45}" type="presParOf" srcId="{802DCC0B-C102-4E44-8CA2-BA7725E007D1}" destId="{1973A245-1F2C-4B62-A96F-B05515EFAF22}" srcOrd="11" destOrd="0" presId="urn:microsoft.com/office/officeart/2005/8/layout/targe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B3F62E-F17C-4362-B043-066350248601}" type="doc">
      <dgm:prSet loTypeId="urn:microsoft.com/office/officeart/2005/8/layout/pyramid2" loCatId="pyramid" qsTypeId="urn:microsoft.com/office/officeart/2005/8/quickstyle/3d4" qsCatId="3D" csTypeId="urn:microsoft.com/office/officeart/2005/8/colors/accent1_2" csCatId="accent1" phldr="1"/>
      <dgm:spPr/>
    </dgm:pt>
    <dgm:pt modelId="{AFB63ED4-25B2-47D6-9B15-7B04A325066B}">
      <dgm:prSet phldrT="[Text]" custT="1"/>
      <dgm:spPr/>
      <dgm:t>
        <a:bodyPr/>
        <a:lstStyle/>
        <a:p>
          <a:pPr algn="l"/>
          <a:r>
            <a:rPr lang="el-GR" sz="1400" b="1" dirty="0" smtClean="0"/>
            <a:t>Εθνικό Σύστημα Υγείας</a:t>
          </a:r>
          <a:endParaRPr lang="el-GR" sz="1400" b="1" i="1" dirty="0"/>
        </a:p>
      </dgm:t>
    </dgm:pt>
    <dgm:pt modelId="{7889D846-46B6-45DC-BCCF-796E7F01722A}" type="parTrans" cxnId="{449AD3E8-0B61-4407-A3A8-B77AE4279DF8}">
      <dgm:prSet/>
      <dgm:spPr/>
      <dgm:t>
        <a:bodyPr/>
        <a:lstStyle/>
        <a:p>
          <a:endParaRPr lang="el-GR"/>
        </a:p>
      </dgm:t>
    </dgm:pt>
    <dgm:pt modelId="{04417B34-83B5-4711-8172-3728F1567436}" type="sibTrans" cxnId="{449AD3E8-0B61-4407-A3A8-B77AE4279DF8}">
      <dgm:prSet/>
      <dgm:spPr/>
      <dgm:t>
        <a:bodyPr/>
        <a:lstStyle/>
        <a:p>
          <a:endParaRPr lang="el-GR"/>
        </a:p>
      </dgm:t>
    </dgm:pt>
    <dgm:pt modelId="{0DF09A52-8509-4688-A13C-898851D31CFC}">
      <dgm:prSet custT="1"/>
      <dgm:spPr/>
      <dgm:t>
        <a:bodyPr/>
        <a:lstStyle/>
        <a:p>
          <a:r>
            <a:rPr lang="el-GR" sz="1400" b="1" dirty="0" smtClean="0"/>
            <a:t>Κοινωνική Ασφάλιση </a:t>
          </a:r>
          <a:r>
            <a:rPr lang="el-GR" sz="1000" b="1" dirty="0" smtClean="0"/>
            <a:t>  </a:t>
          </a:r>
          <a:endParaRPr lang="el-GR" sz="1000" b="1" dirty="0"/>
        </a:p>
      </dgm:t>
    </dgm:pt>
    <dgm:pt modelId="{49AA6548-2840-4DA5-9BCB-02127441C5DE}" type="parTrans" cxnId="{F9BB451A-75B8-444F-8D8E-C5E4103A31DB}">
      <dgm:prSet/>
      <dgm:spPr/>
      <dgm:t>
        <a:bodyPr/>
        <a:lstStyle/>
        <a:p>
          <a:endParaRPr lang="el-GR"/>
        </a:p>
      </dgm:t>
    </dgm:pt>
    <dgm:pt modelId="{F44770DE-988E-4734-A7C9-4F6C3DAD480E}" type="sibTrans" cxnId="{F9BB451A-75B8-444F-8D8E-C5E4103A31DB}">
      <dgm:prSet/>
      <dgm:spPr/>
      <dgm:t>
        <a:bodyPr/>
        <a:lstStyle/>
        <a:p>
          <a:endParaRPr lang="el-GR"/>
        </a:p>
      </dgm:t>
    </dgm:pt>
    <dgm:pt modelId="{B8DAB23B-1BEC-4F1A-8DFA-5C5DE07AA546}">
      <dgm:prSet custT="1"/>
      <dgm:spPr/>
      <dgm:t>
        <a:bodyPr/>
        <a:lstStyle/>
        <a:p>
          <a:r>
            <a:rPr lang="el-GR" sz="1200" b="1" i="1" dirty="0" smtClean="0"/>
            <a:t>Κέντρα Πιστοποίησης Αναπηρίας (ΚΕΠΑ)</a:t>
          </a:r>
          <a:endParaRPr lang="el-GR" sz="1200" b="1" dirty="0"/>
        </a:p>
      </dgm:t>
    </dgm:pt>
    <dgm:pt modelId="{E6FC2E3F-94C5-45AB-81B6-BDE0F349773D}" type="parTrans" cxnId="{8A4C7F34-9EF8-40E8-94C0-71EA19A15E61}">
      <dgm:prSet/>
      <dgm:spPr/>
      <dgm:t>
        <a:bodyPr/>
        <a:lstStyle/>
        <a:p>
          <a:endParaRPr lang="el-GR"/>
        </a:p>
      </dgm:t>
    </dgm:pt>
    <dgm:pt modelId="{1B44EA6A-28AC-406A-9307-5446E59125E7}" type="sibTrans" cxnId="{8A4C7F34-9EF8-40E8-94C0-71EA19A15E61}">
      <dgm:prSet/>
      <dgm:spPr/>
      <dgm:t>
        <a:bodyPr/>
        <a:lstStyle/>
        <a:p>
          <a:endParaRPr lang="el-GR"/>
        </a:p>
      </dgm:t>
    </dgm:pt>
    <dgm:pt modelId="{C145C50C-18E5-4CC8-89BD-973B91ED8FD6}">
      <dgm:prSet custT="1"/>
      <dgm:spPr/>
      <dgm:t>
        <a:bodyPr/>
        <a:lstStyle/>
        <a:p>
          <a:r>
            <a:rPr lang="el-GR" sz="1200" b="1" dirty="0" smtClean="0"/>
            <a:t>ΗΔΙΚΑ</a:t>
          </a:r>
          <a:endParaRPr lang="el-GR" sz="1200" b="1" dirty="0"/>
        </a:p>
      </dgm:t>
    </dgm:pt>
    <dgm:pt modelId="{B7AA3B3B-D963-4D85-9F56-C5086EDCE175}" type="parTrans" cxnId="{1F9A2A13-6C1A-441A-9782-A467F8483346}">
      <dgm:prSet/>
      <dgm:spPr/>
      <dgm:t>
        <a:bodyPr/>
        <a:lstStyle/>
        <a:p>
          <a:endParaRPr lang="el-GR"/>
        </a:p>
      </dgm:t>
    </dgm:pt>
    <dgm:pt modelId="{58F97BEC-CF67-439E-8436-7CEBC9696F48}" type="sibTrans" cxnId="{1F9A2A13-6C1A-441A-9782-A467F8483346}">
      <dgm:prSet/>
      <dgm:spPr/>
      <dgm:t>
        <a:bodyPr/>
        <a:lstStyle/>
        <a:p>
          <a:endParaRPr lang="el-GR"/>
        </a:p>
      </dgm:t>
    </dgm:pt>
    <dgm:pt modelId="{2B5AC1CA-D193-4F2C-866B-AE03AC38E093}">
      <dgm:prSet custT="1"/>
      <dgm:spPr/>
      <dgm:t>
        <a:bodyPr/>
        <a:lstStyle/>
        <a:p>
          <a:r>
            <a:rPr lang="el-GR" sz="1200" b="1" dirty="0" smtClean="0"/>
            <a:t>ΕΟΠΠΥ</a:t>
          </a:r>
          <a:endParaRPr lang="el-GR" sz="1200" b="1" dirty="0"/>
        </a:p>
      </dgm:t>
    </dgm:pt>
    <dgm:pt modelId="{66148F48-9A80-4476-9436-58B1BB99D429}" type="parTrans" cxnId="{B86C3BBA-B441-44AB-8FAC-3CC80FD7D7E3}">
      <dgm:prSet/>
      <dgm:spPr/>
      <dgm:t>
        <a:bodyPr/>
        <a:lstStyle/>
        <a:p>
          <a:endParaRPr lang="el-GR"/>
        </a:p>
      </dgm:t>
    </dgm:pt>
    <dgm:pt modelId="{901C9B7A-75DC-424F-9108-20FEE76AAFB6}" type="sibTrans" cxnId="{B86C3BBA-B441-44AB-8FAC-3CC80FD7D7E3}">
      <dgm:prSet/>
      <dgm:spPr/>
      <dgm:t>
        <a:bodyPr/>
        <a:lstStyle/>
        <a:p>
          <a:endParaRPr lang="el-GR"/>
        </a:p>
      </dgm:t>
    </dgm:pt>
    <dgm:pt modelId="{2BC02B97-B44B-4E29-8671-67D0ACF6F563}">
      <dgm:prSet custT="1"/>
      <dgm:spPr/>
      <dgm:t>
        <a:bodyPr/>
        <a:lstStyle/>
        <a:p>
          <a:r>
            <a:rPr lang="el-GR" sz="1200" b="1" i="1" dirty="0" smtClean="0"/>
            <a:t>Εθνική Επιτροπή Παρακολούθησης της Φαρμακευτικής Δαπάνης και της εφαρμογής των Θεραπευτικών Πρωτοκόλλων</a:t>
          </a:r>
          <a:r>
            <a:rPr lang="el-GR" sz="800" b="1" dirty="0" smtClean="0"/>
            <a:t> </a:t>
          </a:r>
          <a:endParaRPr lang="el-GR" sz="800" b="1" dirty="0"/>
        </a:p>
      </dgm:t>
    </dgm:pt>
    <dgm:pt modelId="{CA1CE9B0-A82D-4C50-8106-6A967DE3DF0C}" type="parTrans" cxnId="{E4BDD746-D7D5-4326-9CB7-E9FC74822768}">
      <dgm:prSet/>
      <dgm:spPr/>
      <dgm:t>
        <a:bodyPr/>
        <a:lstStyle/>
        <a:p>
          <a:endParaRPr lang="el-GR"/>
        </a:p>
      </dgm:t>
    </dgm:pt>
    <dgm:pt modelId="{960E8712-E477-4456-BD3A-F7DF920DB1EA}" type="sibTrans" cxnId="{E4BDD746-D7D5-4326-9CB7-E9FC74822768}">
      <dgm:prSet/>
      <dgm:spPr/>
      <dgm:t>
        <a:bodyPr/>
        <a:lstStyle/>
        <a:p>
          <a:endParaRPr lang="el-GR"/>
        </a:p>
      </dgm:t>
    </dgm:pt>
    <dgm:pt modelId="{961291B8-E788-4D7D-BB64-D8D7F69B38C1}">
      <dgm:prSet custT="1"/>
      <dgm:spPr/>
      <dgm:t>
        <a:bodyPr/>
        <a:lstStyle/>
        <a:p>
          <a:r>
            <a:rPr lang="el-GR" sz="1400" b="1" dirty="0" smtClean="0"/>
            <a:t>Χρήστες </a:t>
          </a:r>
          <a:endParaRPr lang="el-GR" sz="1400" b="1" dirty="0"/>
        </a:p>
      </dgm:t>
    </dgm:pt>
    <dgm:pt modelId="{D58B983B-380F-4D05-BE01-4E0D282F7447}" type="parTrans" cxnId="{1EBFEC28-7EF8-4890-B87E-3CF106B660D7}">
      <dgm:prSet/>
      <dgm:spPr/>
      <dgm:t>
        <a:bodyPr/>
        <a:lstStyle/>
        <a:p>
          <a:endParaRPr lang="el-GR"/>
        </a:p>
      </dgm:t>
    </dgm:pt>
    <dgm:pt modelId="{F523FB42-4FCA-4C1C-B111-45E030F6EC2F}" type="sibTrans" cxnId="{1EBFEC28-7EF8-4890-B87E-3CF106B660D7}">
      <dgm:prSet/>
      <dgm:spPr/>
      <dgm:t>
        <a:bodyPr/>
        <a:lstStyle/>
        <a:p>
          <a:endParaRPr lang="el-GR"/>
        </a:p>
      </dgm:t>
    </dgm:pt>
    <dgm:pt modelId="{73BF03FA-C05D-4A13-9975-EEFAAC62701A}">
      <dgm:prSet custT="1"/>
      <dgm:spPr/>
      <dgm:t>
        <a:bodyPr/>
        <a:lstStyle/>
        <a:p>
          <a:r>
            <a:rPr lang="el-GR" sz="1200" b="1" dirty="0" smtClean="0"/>
            <a:t>Ενώσεις ασθενών</a:t>
          </a:r>
          <a:endParaRPr lang="el-GR" sz="1200" b="1" dirty="0"/>
        </a:p>
      </dgm:t>
    </dgm:pt>
    <dgm:pt modelId="{F50A5988-B9E2-40C8-A4CB-DAA71B6D7019}" type="parTrans" cxnId="{BF20B19C-A683-4607-930C-1C79EE7B506A}">
      <dgm:prSet/>
      <dgm:spPr/>
      <dgm:t>
        <a:bodyPr/>
        <a:lstStyle/>
        <a:p>
          <a:endParaRPr lang="el-GR"/>
        </a:p>
      </dgm:t>
    </dgm:pt>
    <dgm:pt modelId="{9BAEE30F-8407-4C40-A0F5-24F0446DE972}" type="sibTrans" cxnId="{BF20B19C-A683-4607-930C-1C79EE7B506A}">
      <dgm:prSet/>
      <dgm:spPr/>
      <dgm:t>
        <a:bodyPr/>
        <a:lstStyle/>
        <a:p>
          <a:endParaRPr lang="el-GR"/>
        </a:p>
      </dgm:t>
    </dgm:pt>
    <dgm:pt modelId="{16BF9200-1989-41FD-AEFF-EC484245E429}">
      <dgm:prSet custT="1"/>
      <dgm:spPr/>
      <dgm:t>
        <a:bodyPr/>
        <a:lstStyle/>
        <a:p>
          <a:r>
            <a:rPr lang="el-GR" sz="1200" b="1" dirty="0" smtClean="0"/>
            <a:t>Επιστημονικές Εταιρείες, </a:t>
          </a:r>
          <a:r>
            <a:rPr lang="el-GR" sz="1200" b="1" i="1" dirty="0" smtClean="0"/>
            <a:t>Ελληνική Ρευματολογική Εταιρεία, Ιατρική Εταιρεία</a:t>
          </a:r>
          <a:endParaRPr lang="el-GR" sz="1200" b="1" dirty="0"/>
        </a:p>
      </dgm:t>
    </dgm:pt>
    <dgm:pt modelId="{BB42D19C-86E2-47A9-B315-E5B5C093C4B9}" type="parTrans" cxnId="{C083F89A-28DE-487C-AE92-7D8C6E705BC8}">
      <dgm:prSet/>
      <dgm:spPr/>
      <dgm:t>
        <a:bodyPr/>
        <a:lstStyle/>
        <a:p>
          <a:endParaRPr lang="el-GR"/>
        </a:p>
      </dgm:t>
    </dgm:pt>
    <dgm:pt modelId="{C470F695-8F08-4358-8595-BCCECCD925B8}" type="sibTrans" cxnId="{C083F89A-28DE-487C-AE92-7D8C6E705BC8}">
      <dgm:prSet/>
      <dgm:spPr/>
      <dgm:t>
        <a:bodyPr/>
        <a:lstStyle/>
        <a:p>
          <a:endParaRPr lang="el-GR"/>
        </a:p>
      </dgm:t>
    </dgm:pt>
    <dgm:pt modelId="{B643BF5E-E57B-4024-9BF9-16BAF09A1EF6}">
      <dgm:prSet phldrT="[Text]" custT="1"/>
      <dgm:spPr/>
      <dgm:t>
        <a:bodyPr/>
        <a:lstStyle/>
        <a:p>
          <a:pPr algn="l"/>
          <a:r>
            <a:rPr lang="el-GR" sz="1200" b="1" i="1" dirty="0" smtClean="0"/>
            <a:t>Υγειονομικές Περιφέρειες</a:t>
          </a:r>
          <a:endParaRPr lang="el-GR" sz="1200" b="1" i="1" dirty="0"/>
        </a:p>
      </dgm:t>
    </dgm:pt>
    <dgm:pt modelId="{35504105-D5FC-4C3C-877B-32350868543C}" type="parTrans" cxnId="{824E8112-B464-4157-9762-89E7B3C3D243}">
      <dgm:prSet/>
      <dgm:spPr/>
      <dgm:t>
        <a:bodyPr/>
        <a:lstStyle/>
        <a:p>
          <a:endParaRPr lang="el-GR"/>
        </a:p>
      </dgm:t>
    </dgm:pt>
    <dgm:pt modelId="{0DC8EB46-2EA6-4838-A213-82717AE2834A}" type="sibTrans" cxnId="{824E8112-B464-4157-9762-89E7B3C3D243}">
      <dgm:prSet/>
      <dgm:spPr/>
      <dgm:t>
        <a:bodyPr/>
        <a:lstStyle/>
        <a:p>
          <a:endParaRPr lang="el-GR"/>
        </a:p>
      </dgm:t>
    </dgm:pt>
    <dgm:pt modelId="{8F91000F-E263-495D-AB9E-284F70561141}">
      <dgm:prSet phldrT="[Text]" custT="1"/>
      <dgm:spPr/>
      <dgm:t>
        <a:bodyPr/>
        <a:lstStyle/>
        <a:p>
          <a:pPr algn="l"/>
          <a:r>
            <a:rPr lang="el-GR" sz="1200" b="1" i="1" dirty="0" smtClean="0"/>
            <a:t>Υπουργείο Υγείας &amp; Κοινωνικών Ασφαλίσεων</a:t>
          </a:r>
          <a:endParaRPr lang="el-GR" sz="1200" b="1" i="1" dirty="0"/>
        </a:p>
      </dgm:t>
    </dgm:pt>
    <dgm:pt modelId="{CA06F98B-A28B-4ACB-8281-2F3B9B9A3E08}" type="parTrans" cxnId="{BEE9FD4E-675D-4007-8B99-90F7ECD59CAC}">
      <dgm:prSet/>
      <dgm:spPr/>
      <dgm:t>
        <a:bodyPr/>
        <a:lstStyle/>
        <a:p>
          <a:endParaRPr lang="el-GR"/>
        </a:p>
      </dgm:t>
    </dgm:pt>
    <dgm:pt modelId="{CFE4B7C6-5AAC-4FD4-8322-0E4E2FF305E8}" type="sibTrans" cxnId="{BEE9FD4E-675D-4007-8B99-90F7ECD59CAC}">
      <dgm:prSet/>
      <dgm:spPr/>
      <dgm:t>
        <a:bodyPr/>
        <a:lstStyle/>
        <a:p>
          <a:endParaRPr lang="el-GR"/>
        </a:p>
      </dgm:t>
    </dgm:pt>
    <dgm:pt modelId="{25879AF2-5D48-4998-966A-D76EB8C98B66}">
      <dgm:prSet phldrT="[Text]" custT="1"/>
      <dgm:spPr/>
      <dgm:t>
        <a:bodyPr/>
        <a:lstStyle/>
        <a:p>
          <a:pPr algn="l"/>
          <a:r>
            <a:rPr lang="el-GR" sz="1200" b="1" i="1" dirty="0" smtClean="0"/>
            <a:t>ΠΕΔΥ</a:t>
          </a:r>
          <a:endParaRPr lang="el-GR" sz="1200" b="1" i="1" dirty="0"/>
        </a:p>
      </dgm:t>
    </dgm:pt>
    <dgm:pt modelId="{EC2A8A32-B644-4374-B6E1-18DE950C90F3}" type="parTrans" cxnId="{84FC5B9D-A237-4A1E-9978-7CFA1EC1E813}">
      <dgm:prSet/>
      <dgm:spPr/>
      <dgm:t>
        <a:bodyPr/>
        <a:lstStyle/>
        <a:p>
          <a:endParaRPr lang="el-GR"/>
        </a:p>
      </dgm:t>
    </dgm:pt>
    <dgm:pt modelId="{071394C9-794B-4BA9-BFFB-9037CE49E24E}" type="sibTrans" cxnId="{84FC5B9D-A237-4A1E-9978-7CFA1EC1E813}">
      <dgm:prSet/>
      <dgm:spPr/>
      <dgm:t>
        <a:bodyPr/>
        <a:lstStyle/>
        <a:p>
          <a:endParaRPr lang="el-GR"/>
        </a:p>
      </dgm:t>
    </dgm:pt>
    <dgm:pt modelId="{2ECE2773-3F95-4A7A-B99F-50DAC3D8251B}">
      <dgm:prSet phldrT="[Text]" custT="1"/>
      <dgm:spPr/>
      <dgm:t>
        <a:bodyPr/>
        <a:lstStyle/>
        <a:p>
          <a:pPr algn="l"/>
          <a:r>
            <a:rPr lang="el-GR" sz="1200" b="1" i="1" dirty="0" smtClean="0"/>
            <a:t>Εθνική Επιτροπή Παρακολούθησης της Φαρμακευτικής Δαπάνης και της εφαρμογής των Θεραπευτικών Πρωτοκόλλων</a:t>
          </a:r>
          <a:endParaRPr lang="el-GR" sz="1200" b="1" i="1" dirty="0"/>
        </a:p>
      </dgm:t>
    </dgm:pt>
    <dgm:pt modelId="{E210F3FB-5C23-4D33-94D2-416BB16BA273}" type="parTrans" cxnId="{90966E9D-CE76-4DFB-B8A0-A76BECC7EA29}">
      <dgm:prSet/>
      <dgm:spPr/>
      <dgm:t>
        <a:bodyPr/>
        <a:lstStyle/>
        <a:p>
          <a:endParaRPr lang="el-GR"/>
        </a:p>
      </dgm:t>
    </dgm:pt>
    <dgm:pt modelId="{4A84F392-E7D8-4A4A-9890-731E1056B3DB}" type="sibTrans" cxnId="{90966E9D-CE76-4DFB-B8A0-A76BECC7EA29}">
      <dgm:prSet/>
      <dgm:spPr/>
      <dgm:t>
        <a:bodyPr/>
        <a:lstStyle/>
        <a:p>
          <a:endParaRPr lang="el-GR"/>
        </a:p>
      </dgm:t>
    </dgm:pt>
    <dgm:pt modelId="{FACF9AEC-9FF5-40B7-BCBA-3CAD2FEB236D}">
      <dgm:prSet phldrT="[Text]" custT="1"/>
      <dgm:spPr/>
      <dgm:t>
        <a:bodyPr/>
        <a:lstStyle/>
        <a:p>
          <a:pPr algn="l"/>
          <a:r>
            <a:rPr lang="el-GR" sz="1200" b="1" i="1" dirty="0" smtClean="0"/>
            <a:t>ΚΕΣΥ</a:t>
          </a:r>
          <a:endParaRPr lang="el-GR" sz="1200" b="1" i="1" dirty="0"/>
        </a:p>
      </dgm:t>
    </dgm:pt>
    <dgm:pt modelId="{88E7C03C-B57D-4AE1-B98B-80EAFD82F148}" type="parTrans" cxnId="{CD72761A-B96F-445A-9816-14F30478C2D2}">
      <dgm:prSet/>
      <dgm:spPr/>
      <dgm:t>
        <a:bodyPr/>
        <a:lstStyle/>
        <a:p>
          <a:endParaRPr lang="el-GR"/>
        </a:p>
      </dgm:t>
    </dgm:pt>
    <dgm:pt modelId="{E4CF48A4-15BA-4C57-8AF7-F524CC4CF84E}" type="sibTrans" cxnId="{CD72761A-B96F-445A-9816-14F30478C2D2}">
      <dgm:prSet/>
      <dgm:spPr/>
      <dgm:t>
        <a:bodyPr/>
        <a:lstStyle/>
        <a:p>
          <a:endParaRPr lang="el-GR"/>
        </a:p>
      </dgm:t>
    </dgm:pt>
    <dgm:pt modelId="{3A639CD4-DF5A-494A-B081-49EDB37FCE6B}" type="pres">
      <dgm:prSet presAssocID="{F9B3F62E-F17C-4362-B043-066350248601}" presName="compositeShape" presStyleCnt="0">
        <dgm:presLayoutVars>
          <dgm:dir/>
          <dgm:resizeHandles/>
        </dgm:presLayoutVars>
      </dgm:prSet>
      <dgm:spPr/>
    </dgm:pt>
    <dgm:pt modelId="{7C8014D8-9DBF-4862-9095-71075A02E211}" type="pres">
      <dgm:prSet presAssocID="{F9B3F62E-F17C-4362-B043-066350248601}" presName="pyramid" presStyleLbl="node1" presStyleIdx="0" presStyleCnt="1"/>
      <dgm:spPr/>
    </dgm:pt>
    <dgm:pt modelId="{866AAA9D-E5F9-4E40-8C85-5776E33CB1C0}" type="pres">
      <dgm:prSet presAssocID="{F9B3F62E-F17C-4362-B043-066350248601}" presName="theList" presStyleCnt="0"/>
      <dgm:spPr/>
    </dgm:pt>
    <dgm:pt modelId="{2F81B510-158B-4607-A17A-C217D4E7C547}" type="pres">
      <dgm:prSet presAssocID="{AFB63ED4-25B2-47D6-9B15-7B04A325066B}" presName="aNode" presStyleLbl="fgAcc1" presStyleIdx="0" presStyleCnt="3" custScaleX="135186" custScaleY="211190" custLinFactY="1921" custLinFactNeighborX="302" custLinFactNeighborY="100000">
        <dgm:presLayoutVars>
          <dgm:bulletEnabled val="1"/>
        </dgm:presLayoutVars>
      </dgm:prSet>
      <dgm:spPr/>
      <dgm:t>
        <a:bodyPr/>
        <a:lstStyle/>
        <a:p>
          <a:endParaRPr lang="el-GR"/>
        </a:p>
      </dgm:t>
    </dgm:pt>
    <dgm:pt modelId="{10E80A36-46C9-43D0-9960-37B845CAF0F0}" type="pres">
      <dgm:prSet presAssocID="{AFB63ED4-25B2-47D6-9B15-7B04A325066B}" presName="aSpace" presStyleCnt="0"/>
      <dgm:spPr/>
    </dgm:pt>
    <dgm:pt modelId="{CAC17627-79B7-4F86-A2B4-8FA6059F810C}" type="pres">
      <dgm:prSet presAssocID="{0DF09A52-8509-4688-A13C-898851D31CFC}" presName="aNode" presStyleLbl="fgAcc1" presStyleIdx="1" presStyleCnt="3" custScaleX="135415" custScaleY="186078" custLinFactY="4718" custLinFactNeighborY="100000">
        <dgm:presLayoutVars>
          <dgm:bulletEnabled val="1"/>
        </dgm:presLayoutVars>
      </dgm:prSet>
      <dgm:spPr/>
      <dgm:t>
        <a:bodyPr/>
        <a:lstStyle/>
        <a:p>
          <a:endParaRPr lang="el-GR"/>
        </a:p>
      </dgm:t>
    </dgm:pt>
    <dgm:pt modelId="{BAE2887B-83D7-4073-AFE0-A2243CDE7F5B}" type="pres">
      <dgm:prSet presAssocID="{0DF09A52-8509-4688-A13C-898851D31CFC}" presName="aSpace" presStyleCnt="0"/>
      <dgm:spPr/>
    </dgm:pt>
    <dgm:pt modelId="{52909B8F-07EE-46BB-A846-8BE7639A7F67}" type="pres">
      <dgm:prSet presAssocID="{961291B8-E788-4D7D-BB64-D8D7F69B38C1}" presName="aNode" presStyleLbl="fgAcc1" presStyleIdx="2" presStyleCnt="3" custScaleX="134774" custScaleY="149901" custLinFactY="13943" custLinFactNeighborX="19" custLinFactNeighborY="100000">
        <dgm:presLayoutVars>
          <dgm:bulletEnabled val="1"/>
        </dgm:presLayoutVars>
      </dgm:prSet>
      <dgm:spPr/>
      <dgm:t>
        <a:bodyPr/>
        <a:lstStyle/>
        <a:p>
          <a:endParaRPr lang="el-GR"/>
        </a:p>
      </dgm:t>
    </dgm:pt>
    <dgm:pt modelId="{561DE93D-A033-44FE-AB4E-9A21CA813CAB}" type="pres">
      <dgm:prSet presAssocID="{961291B8-E788-4D7D-BB64-D8D7F69B38C1}" presName="aSpace" presStyleCnt="0"/>
      <dgm:spPr/>
    </dgm:pt>
  </dgm:ptLst>
  <dgm:cxnLst>
    <dgm:cxn modelId="{C3F421CD-B9B7-45F1-B3C9-4BA896F404DE}" type="presOf" srcId="{AFB63ED4-25B2-47D6-9B15-7B04A325066B}" destId="{2F81B510-158B-4607-A17A-C217D4E7C547}" srcOrd="0" destOrd="0" presId="urn:microsoft.com/office/officeart/2005/8/layout/pyramid2"/>
    <dgm:cxn modelId="{84FC5B9D-A237-4A1E-9978-7CFA1EC1E813}" srcId="{AFB63ED4-25B2-47D6-9B15-7B04A325066B}" destId="{25879AF2-5D48-4998-966A-D76EB8C98B66}" srcOrd="2" destOrd="0" parTransId="{EC2A8A32-B644-4374-B6E1-18DE950C90F3}" sibTransId="{071394C9-794B-4BA9-BFFB-9037CE49E24E}"/>
    <dgm:cxn modelId="{0D5A1A5A-5810-415E-91EF-CC7D683CF2A3}" type="presOf" srcId="{73BF03FA-C05D-4A13-9975-EEFAAC62701A}" destId="{52909B8F-07EE-46BB-A846-8BE7639A7F67}" srcOrd="0" destOrd="1" presId="urn:microsoft.com/office/officeart/2005/8/layout/pyramid2"/>
    <dgm:cxn modelId="{C083F89A-28DE-487C-AE92-7D8C6E705BC8}" srcId="{961291B8-E788-4D7D-BB64-D8D7F69B38C1}" destId="{16BF9200-1989-41FD-AEFF-EC484245E429}" srcOrd="1" destOrd="0" parTransId="{BB42D19C-86E2-47A9-B315-E5B5C093C4B9}" sibTransId="{C470F695-8F08-4358-8595-BCCECCD925B8}"/>
    <dgm:cxn modelId="{1F9A2A13-6C1A-441A-9782-A467F8483346}" srcId="{0DF09A52-8509-4688-A13C-898851D31CFC}" destId="{C145C50C-18E5-4CC8-89BD-973B91ED8FD6}" srcOrd="1" destOrd="0" parTransId="{B7AA3B3B-D963-4D85-9F56-C5086EDCE175}" sibTransId="{58F97BEC-CF67-439E-8436-7CEBC9696F48}"/>
    <dgm:cxn modelId="{BEE9FD4E-675D-4007-8B99-90F7ECD59CAC}" srcId="{AFB63ED4-25B2-47D6-9B15-7B04A325066B}" destId="{8F91000F-E263-495D-AB9E-284F70561141}" srcOrd="1" destOrd="0" parTransId="{CA06F98B-A28B-4ACB-8281-2F3B9B9A3E08}" sibTransId="{CFE4B7C6-5AAC-4FD4-8322-0E4E2FF305E8}"/>
    <dgm:cxn modelId="{F078C266-83FA-4160-8EC3-6E488AD16BF9}" type="presOf" srcId="{2B5AC1CA-D193-4F2C-866B-AE03AC38E093}" destId="{CAC17627-79B7-4F86-A2B4-8FA6059F810C}" srcOrd="0" destOrd="3" presId="urn:microsoft.com/office/officeart/2005/8/layout/pyramid2"/>
    <dgm:cxn modelId="{2B3ED079-CA88-4B01-9D69-DCF66CDF10F4}" type="presOf" srcId="{2ECE2773-3F95-4A7A-B99F-50DAC3D8251B}" destId="{2F81B510-158B-4607-A17A-C217D4E7C547}" srcOrd="0" destOrd="4" presId="urn:microsoft.com/office/officeart/2005/8/layout/pyramid2"/>
    <dgm:cxn modelId="{B1D76B85-50AA-42B0-9529-C633FF51E048}" type="presOf" srcId="{C145C50C-18E5-4CC8-89BD-973B91ED8FD6}" destId="{CAC17627-79B7-4F86-A2B4-8FA6059F810C}" srcOrd="0" destOrd="2" presId="urn:microsoft.com/office/officeart/2005/8/layout/pyramid2"/>
    <dgm:cxn modelId="{1CE9CD76-CF28-4C5B-A311-F7B025C292E4}" type="presOf" srcId="{25879AF2-5D48-4998-966A-D76EB8C98B66}" destId="{2F81B510-158B-4607-A17A-C217D4E7C547}" srcOrd="0" destOrd="3" presId="urn:microsoft.com/office/officeart/2005/8/layout/pyramid2"/>
    <dgm:cxn modelId="{3C9F8932-D32C-41D0-A0A2-A09AAD6A5F49}" type="presOf" srcId="{B643BF5E-E57B-4024-9BF9-16BAF09A1EF6}" destId="{2F81B510-158B-4607-A17A-C217D4E7C547}" srcOrd="0" destOrd="1" presId="urn:microsoft.com/office/officeart/2005/8/layout/pyramid2"/>
    <dgm:cxn modelId="{048EF3C2-55AD-4C06-B52D-F20EA860EB06}" type="presOf" srcId="{FACF9AEC-9FF5-40B7-BCBA-3CAD2FEB236D}" destId="{2F81B510-158B-4607-A17A-C217D4E7C547}" srcOrd="0" destOrd="5" presId="urn:microsoft.com/office/officeart/2005/8/layout/pyramid2"/>
    <dgm:cxn modelId="{8A4C7F34-9EF8-40E8-94C0-71EA19A15E61}" srcId="{0DF09A52-8509-4688-A13C-898851D31CFC}" destId="{B8DAB23B-1BEC-4F1A-8DFA-5C5DE07AA546}" srcOrd="0" destOrd="0" parTransId="{E6FC2E3F-94C5-45AB-81B6-BDE0F349773D}" sibTransId="{1B44EA6A-28AC-406A-9307-5446E59125E7}"/>
    <dgm:cxn modelId="{824E8112-B464-4157-9762-89E7B3C3D243}" srcId="{AFB63ED4-25B2-47D6-9B15-7B04A325066B}" destId="{B643BF5E-E57B-4024-9BF9-16BAF09A1EF6}" srcOrd="0" destOrd="0" parTransId="{35504105-D5FC-4C3C-877B-32350868543C}" sibTransId="{0DC8EB46-2EA6-4838-A213-82717AE2834A}"/>
    <dgm:cxn modelId="{449AD3E8-0B61-4407-A3A8-B77AE4279DF8}" srcId="{F9B3F62E-F17C-4362-B043-066350248601}" destId="{AFB63ED4-25B2-47D6-9B15-7B04A325066B}" srcOrd="0" destOrd="0" parTransId="{7889D846-46B6-45DC-BCCF-796E7F01722A}" sibTransId="{04417B34-83B5-4711-8172-3728F1567436}"/>
    <dgm:cxn modelId="{E4BDD746-D7D5-4326-9CB7-E9FC74822768}" srcId="{0DF09A52-8509-4688-A13C-898851D31CFC}" destId="{2BC02B97-B44B-4E29-8671-67D0ACF6F563}" srcOrd="3" destOrd="0" parTransId="{CA1CE9B0-A82D-4C50-8106-6A967DE3DF0C}" sibTransId="{960E8712-E477-4456-BD3A-F7DF920DB1EA}"/>
    <dgm:cxn modelId="{BF20B19C-A683-4607-930C-1C79EE7B506A}" srcId="{961291B8-E788-4D7D-BB64-D8D7F69B38C1}" destId="{73BF03FA-C05D-4A13-9975-EEFAAC62701A}" srcOrd="0" destOrd="0" parTransId="{F50A5988-B9E2-40C8-A4CB-DAA71B6D7019}" sibTransId="{9BAEE30F-8407-4C40-A0F5-24F0446DE972}"/>
    <dgm:cxn modelId="{F9BB451A-75B8-444F-8D8E-C5E4103A31DB}" srcId="{F9B3F62E-F17C-4362-B043-066350248601}" destId="{0DF09A52-8509-4688-A13C-898851D31CFC}" srcOrd="1" destOrd="0" parTransId="{49AA6548-2840-4DA5-9BCB-02127441C5DE}" sibTransId="{F44770DE-988E-4734-A7C9-4F6C3DAD480E}"/>
    <dgm:cxn modelId="{B86C3BBA-B441-44AB-8FAC-3CC80FD7D7E3}" srcId="{0DF09A52-8509-4688-A13C-898851D31CFC}" destId="{2B5AC1CA-D193-4F2C-866B-AE03AC38E093}" srcOrd="2" destOrd="0" parTransId="{66148F48-9A80-4476-9436-58B1BB99D429}" sibTransId="{901C9B7A-75DC-424F-9108-20FEE76AAFB6}"/>
    <dgm:cxn modelId="{4C133FC5-CEA5-4DE9-B7E0-22705F1A3125}" type="presOf" srcId="{961291B8-E788-4D7D-BB64-D8D7F69B38C1}" destId="{52909B8F-07EE-46BB-A846-8BE7639A7F67}" srcOrd="0" destOrd="0" presId="urn:microsoft.com/office/officeart/2005/8/layout/pyramid2"/>
    <dgm:cxn modelId="{B9111110-EFC9-4872-B93B-93FE9EE3D884}" type="presOf" srcId="{16BF9200-1989-41FD-AEFF-EC484245E429}" destId="{52909B8F-07EE-46BB-A846-8BE7639A7F67}" srcOrd="0" destOrd="2" presId="urn:microsoft.com/office/officeart/2005/8/layout/pyramid2"/>
    <dgm:cxn modelId="{DDBF62E5-5C7F-4D53-B76B-695FEFDF4EC9}" type="presOf" srcId="{8F91000F-E263-495D-AB9E-284F70561141}" destId="{2F81B510-158B-4607-A17A-C217D4E7C547}" srcOrd="0" destOrd="2" presId="urn:microsoft.com/office/officeart/2005/8/layout/pyramid2"/>
    <dgm:cxn modelId="{87B55059-4FA4-445E-9045-C4AF3815A501}" type="presOf" srcId="{B8DAB23B-1BEC-4F1A-8DFA-5C5DE07AA546}" destId="{CAC17627-79B7-4F86-A2B4-8FA6059F810C}" srcOrd="0" destOrd="1" presId="urn:microsoft.com/office/officeart/2005/8/layout/pyramid2"/>
    <dgm:cxn modelId="{90966E9D-CE76-4DFB-B8A0-A76BECC7EA29}" srcId="{AFB63ED4-25B2-47D6-9B15-7B04A325066B}" destId="{2ECE2773-3F95-4A7A-B99F-50DAC3D8251B}" srcOrd="3" destOrd="0" parTransId="{E210F3FB-5C23-4D33-94D2-416BB16BA273}" sibTransId="{4A84F392-E7D8-4A4A-9890-731E1056B3DB}"/>
    <dgm:cxn modelId="{D2A2D38B-3DAB-480F-B9E3-B373A73700B0}" type="presOf" srcId="{F9B3F62E-F17C-4362-B043-066350248601}" destId="{3A639CD4-DF5A-494A-B081-49EDB37FCE6B}" srcOrd="0" destOrd="0" presId="urn:microsoft.com/office/officeart/2005/8/layout/pyramid2"/>
    <dgm:cxn modelId="{1EBFEC28-7EF8-4890-B87E-3CF106B660D7}" srcId="{F9B3F62E-F17C-4362-B043-066350248601}" destId="{961291B8-E788-4D7D-BB64-D8D7F69B38C1}" srcOrd="2" destOrd="0" parTransId="{D58B983B-380F-4D05-BE01-4E0D282F7447}" sibTransId="{F523FB42-4FCA-4C1C-B111-45E030F6EC2F}"/>
    <dgm:cxn modelId="{4223D40E-4AD6-4619-BB4D-80BB38B4BA1F}" type="presOf" srcId="{2BC02B97-B44B-4E29-8671-67D0ACF6F563}" destId="{CAC17627-79B7-4F86-A2B4-8FA6059F810C}" srcOrd="0" destOrd="4" presId="urn:microsoft.com/office/officeart/2005/8/layout/pyramid2"/>
    <dgm:cxn modelId="{8838E777-AAE9-443A-8E47-0F60DEFE3020}" type="presOf" srcId="{0DF09A52-8509-4688-A13C-898851D31CFC}" destId="{CAC17627-79B7-4F86-A2B4-8FA6059F810C}" srcOrd="0" destOrd="0" presId="urn:microsoft.com/office/officeart/2005/8/layout/pyramid2"/>
    <dgm:cxn modelId="{CD72761A-B96F-445A-9816-14F30478C2D2}" srcId="{AFB63ED4-25B2-47D6-9B15-7B04A325066B}" destId="{FACF9AEC-9FF5-40B7-BCBA-3CAD2FEB236D}" srcOrd="4" destOrd="0" parTransId="{88E7C03C-B57D-4AE1-B98B-80EAFD82F148}" sibTransId="{E4CF48A4-15BA-4C57-8AF7-F524CC4CF84E}"/>
    <dgm:cxn modelId="{E4A149E0-D1FD-4BE7-AE89-7A8BFEC4D681}" type="presParOf" srcId="{3A639CD4-DF5A-494A-B081-49EDB37FCE6B}" destId="{7C8014D8-9DBF-4862-9095-71075A02E211}" srcOrd="0" destOrd="0" presId="urn:microsoft.com/office/officeart/2005/8/layout/pyramid2"/>
    <dgm:cxn modelId="{4A27003D-40C1-470A-9382-2D484917FE38}" type="presParOf" srcId="{3A639CD4-DF5A-494A-B081-49EDB37FCE6B}" destId="{866AAA9D-E5F9-4E40-8C85-5776E33CB1C0}" srcOrd="1" destOrd="0" presId="urn:microsoft.com/office/officeart/2005/8/layout/pyramid2"/>
    <dgm:cxn modelId="{D09A1562-76F1-4749-A995-7CAA0AB7DECA}" type="presParOf" srcId="{866AAA9D-E5F9-4E40-8C85-5776E33CB1C0}" destId="{2F81B510-158B-4607-A17A-C217D4E7C547}" srcOrd="0" destOrd="0" presId="urn:microsoft.com/office/officeart/2005/8/layout/pyramid2"/>
    <dgm:cxn modelId="{4E8E63B8-7D82-457B-939D-8C26A6B7D36B}" type="presParOf" srcId="{866AAA9D-E5F9-4E40-8C85-5776E33CB1C0}" destId="{10E80A36-46C9-43D0-9960-37B845CAF0F0}" srcOrd="1" destOrd="0" presId="urn:microsoft.com/office/officeart/2005/8/layout/pyramid2"/>
    <dgm:cxn modelId="{B2922563-F8AE-4B56-856E-B9E76FC61930}" type="presParOf" srcId="{866AAA9D-E5F9-4E40-8C85-5776E33CB1C0}" destId="{CAC17627-79B7-4F86-A2B4-8FA6059F810C}" srcOrd="2" destOrd="0" presId="urn:microsoft.com/office/officeart/2005/8/layout/pyramid2"/>
    <dgm:cxn modelId="{C8C93BFC-252D-45D1-90D5-243FE544E1E1}" type="presParOf" srcId="{866AAA9D-E5F9-4E40-8C85-5776E33CB1C0}" destId="{BAE2887B-83D7-4073-AFE0-A2243CDE7F5B}" srcOrd="3" destOrd="0" presId="urn:microsoft.com/office/officeart/2005/8/layout/pyramid2"/>
    <dgm:cxn modelId="{DC385576-54C9-4980-9D96-C0617CCCECEF}" type="presParOf" srcId="{866AAA9D-E5F9-4E40-8C85-5776E33CB1C0}" destId="{52909B8F-07EE-46BB-A846-8BE7639A7F67}" srcOrd="4" destOrd="0" presId="urn:microsoft.com/office/officeart/2005/8/layout/pyramid2"/>
    <dgm:cxn modelId="{60F19D0E-C91D-40ED-8881-8BCE1CA3F848}" type="presParOf" srcId="{866AAA9D-E5F9-4E40-8C85-5776E33CB1C0}" destId="{561DE93D-A033-44FE-AB4E-9A21CA813CAB}"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721F243-7708-4BDE-95B0-67516B624087}" type="doc">
      <dgm:prSet loTypeId="urn:microsoft.com/office/officeart/2011/layout/CircleProcess" loCatId="process" qsTypeId="urn:microsoft.com/office/officeart/2005/8/quickstyle/simple5" qsCatId="simple" csTypeId="urn:microsoft.com/office/officeart/2005/8/colors/accent1_2" csCatId="accent1" phldr="1"/>
      <dgm:spPr/>
      <dgm:t>
        <a:bodyPr/>
        <a:lstStyle/>
        <a:p>
          <a:endParaRPr lang="el-GR"/>
        </a:p>
      </dgm:t>
    </dgm:pt>
    <dgm:pt modelId="{6124593B-6179-4A49-97C9-9C6C088E2B6B}">
      <dgm:prSet phldrT="[Text]"/>
      <dgm:spPr/>
      <dgm:t>
        <a:bodyPr/>
        <a:lstStyle/>
        <a:p>
          <a:r>
            <a:rPr lang="el-GR" dirty="0" smtClean="0"/>
            <a:t>18 Μήνες</a:t>
          </a:r>
          <a:endParaRPr lang="el-GR" dirty="0"/>
        </a:p>
      </dgm:t>
    </dgm:pt>
    <dgm:pt modelId="{87FC3513-2014-4EAC-B7CA-250A5565B059}" type="parTrans" cxnId="{43DECDA7-2B59-4480-B1A9-6703B376326F}">
      <dgm:prSet/>
      <dgm:spPr/>
      <dgm:t>
        <a:bodyPr/>
        <a:lstStyle/>
        <a:p>
          <a:endParaRPr lang="el-GR"/>
        </a:p>
      </dgm:t>
    </dgm:pt>
    <dgm:pt modelId="{8F2E8A61-A66F-4483-B3AD-4DE659CB140A}" type="sibTrans" cxnId="{43DECDA7-2B59-4480-B1A9-6703B376326F}">
      <dgm:prSet/>
      <dgm:spPr/>
      <dgm:t>
        <a:bodyPr/>
        <a:lstStyle/>
        <a:p>
          <a:endParaRPr lang="el-GR"/>
        </a:p>
      </dgm:t>
    </dgm:pt>
    <dgm:pt modelId="{0968DCFA-0538-4903-9696-1935D41ACB27}">
      <dgm:prSet phldrT="[Text]"/>
      <dgm:spPr/>
      <dgm:t>
        <a:bodyPr/>
        <a:lstStyle/>
        <a:p>
          <a:r>
            <a:rPr lang="el-GR" dirty="0" smtClean="0"/>
            <a:t>600.000 ευρώ </a:t>
          </a:r>
          <a:endParaRPr lang="el-GR" dirty="0"/>
        </a:p>
      </dgm:t>
    </dgm:pt>
    <dgm:pt modelId="{69A77892-67CE-4BD8-AF10-3F6D03CB2912}" type="parTrans" cxnId="{2D718B5B-EE94-4CB0-9E36-328F8D611B3D}">
      <dgm:prSet/>
      <dgm:spPr/>
      <dgm:t>
        <a:bodyPr/>
        <a:lstStyle/>
        <a:p>
          <a:endParaRPr lang="el-GR"/>
        </a:p>
      </dgm:t>
    </dgm:pt>
    <dgm:pt modelId="{4DA60F86-A17F-45B5-A529-1BF338153FB1}" type="sibTrans" cxnId="{2D718B5B-EE94-4CB0-9E36-328F8D611B3D}">
      <dgm:prSet/>
      <dgm:spPr/>
      <dgm:t>
        <a:bodyPr/>
        <a:lstStyle/>
        <a:p>
          <a:endParaRPr lang="el-GR"/>
        </a:p>
      </dgm:t>
    </dgm:pt>
    <dgm:pt modelId="{713BF9C9-D4D6-42D9-A0A2-1F2BCC7D9512}">
      <dgm:prSet phldrT="[Text]"/>
      <dgm:spPr/>
      <dgm:t>
        <a:bodyPr/>
        <a:lstStyle/>
        <a:p>
          <a:r>
            <a:rPr lang="el-GR" dirty="0" smtClean="0"/>
            <a:t>Υψηλός βαθμός Ωριμότητας</a:t>
          </a:r>
          <a:endParaRPr lang="el-GR" dirty="0"/>
        </a:p>
      </dgm:t>
    </dgm:pt>
    <dgm:pt modelId="{6420904E-E696-40C8-95E1-5103C085DBFE}" type="parTrans" cxnId="{F28D4908-2577-4D72-A72B-EAA03BC8C622}">
      <dgm:prSet/>
      <dgm:spPr/>
      <dgm:t>
        <a:bodyPr/>
        <a:lstStyle/>
        <a:p>
          <a:endParaRPr lang="el-GR"/>
        </a:p>
      </dgm:t>
    </dgm:pt>
    <dgm:pt modelId="{7720E5BC-8C86-4568-8376-1CB09F048B48}" type="sibTrans" cxnId="{F28D4908-2577-4D72-A72B-EAA03BC8C622}">
      <dgm:prSet/>
      <dgm:spPr/>
      <dgm:t>
        <a:bodyPr/>
        <a:lstStyle/>
        <a:p>
          <a:endParaRPr lang="el-GR"/>
        </a:p>
      </dgm:t>
    </dgm:pt>
    <dgm:pt modelId="{7658310E-9588-4D17-BC20-2886DF5DF6C8}" type="pres">
      <dgm:prSet presAssocID="{5721F243-7708-4BDE-95B0-67516B624087}" presName="Name0" presStyleCnt="0">
        <dgm:presLayoutVars>
          <dgm:chMax val="11"/>
          <dgm:chPref val="11"/>
          <dgm:dir/>
          <dgm:resizeHandles/>
        </dgm:presLayoutVars>
      </dgm:prSet>
      <dgm:spPr/>
      <dgm:t>
        <a:bodyPr/>
        <a:lstStyle/>
        <a:p>
          <a:endParaRPr lang="el-GR"/>
        </a:p>
      </dgm:t>
    </dgm:pt>
    <dgm:pt modelId="{F7320128-1C0F-4D76-9BE0-807A3BD74E36}" type="pres">
      <dgm:prSet presAssocID="{713BF9C9-D4D6-42D9-A0A2-1F2BCC7D9512}" presName="Accent3" presStyleCnt="0"/>
      <dgm:spPr/>
    </dgm:pt>
    <dgm:pt modelId="{DBD12CDD-FE82-4DEA-B2C5-3A6D4B6206BC}" type="pres">
      <dgm:prSet presAssocID="{713BF9C9-D4D6-42D9-A0A2-1F2BCC7D9512}" presName="Accent" presStyleLbl="node1" presStyleIdx="0" presStyleCnt="3"/>
      <dgm:spPr/>
    </dgm:pt>
    <dgm:pt modelId="{46F3F2B4-6B91-4D61-A36C-B60D453B155E}" type="pres">
      <dgm:prSet presAssocID="{713BF9C9-D4D6-42D9-A0A2-1F2BCC7D9512}" presName="ParentBackground3" presStyleCnt="0"/>
      <dgm:spPr/>
    </dgm:pt>
    <dgm:pt modelId="{6A7C88F6-B539-4D40-AF1E-E9807537CB95}" type="pres">
      <dgm:prSet presAssocID="{713BF9C9-D4D6-42D9-A0A2-1F2BCC7D9512}" presName="ParentBackground" presStyleLbl="fgAcc1" presStyleIdx="0" presStyleCnt="3"/>
      <dgm:spPr/>
      <dgm:t>
        <a:bodyPr/>
        <a:lstStyle/>
        <a:p>
          <a:endParaRPr lang="el-GR"/>
        </a:p>
      </dgm:t>
    </dgm:pt>
    <dgm:pt modelId="{6B7DB521-A483-4B44-941C-82E75E05F22A}" type="pres">
      <dgm:prSet presAssocID="{713BF9C9-D4D6-42D9-A0A2-1F2BCC7D9512}" presName="Parent3" presStyleLbl="revTx" presStyleIdx="0" presStyleCnt="0">
        <dgm:presLayoutVars>
          <dgm:chMax val="1"/>
          <dgm:chPref val="1"/>
          <dgm:bulletEnabled val="1"/>
        </dgm:presLayoutVars>
      </dgm:prSet>
      <dgm:spPr/>
      <dgm:t>
        <a:bodyPr/>
        <a:lstStyle/>
        <a:p>
          <a:endParaRPr lang="el-GR"/>
        </a:p>
      </dgm:t>
    </dgm:pt>
    <dgm:pt modelId="{962D8DFD-8AA6-4580-A029-A47848D0CC24}" type="pres">
      <dgm:prSet presAssocID="{0968DCFA-0538-4903-9696-1935D41ACB27}" presName="Accent2" presStyleCnt="0"/>
      <dgm:spPr/>
    </dgm:pt>
    <dgm:pt modelId="{902A7568-3D45-4FF8-BF41-2F2A25BDEA8D}" type="pres">
      <dgm:prSet presAssocID="{0968DCFA-0538-4903-9696-1935D41ACB27}" presName="Accent" presStyleLbl="node1" presStyleIdx="1" presStyleCnt="3"/>
      <dgm:spPr/>
    </dgm:pt>
    <dgm:pt modelId="{62D5786D-6EAF-4376-9130-2548196D340F}" type="pres">
      <dgm:prSet presAssocID="{0968DCFA-0538-4903-9696-1935D41ACB27}" presName="ParentBackground2" presStyleCnt="0"/>
      <dgm:spPr/>
    </dgm:pt>
    <dgm:pt modelId="{0F0F0AA0-F5D7-4731-A77B-01B6BF028808}" type="pres">
      <dgm:prSet presAssocID="{0968DCFA-0538-4903-9696-1935D41ACB27}" presName="ParentBackground" presStyleLbl="fgAcc1" presStyleIdx="1" presStyleCnt="3"/>
      <dgm:spPr/>
      <dgm:t>
        <a:bodyPr/>
        <a:lstStyle/>
        <a:p>
          <a:endParaRPr lang="el-GR"/>
        </a:p>
      </dgm:t>
    </dgm:pt>
    <dgm:pt modelId="{E8475088-E52F-46C8-83B7-595BE08A6AB9}" type="pres">
      <dgm:prSet presAssocID="{0968DCFA-0538-4903-9696-1935D41ACB27}" presName="Parent2" presStyleLbl="revTx" presStyleIdx="0" presStyleCnt="0">
        <dgm:presLayoutVars>
          <dgm:chMax val="1"/>
          <dgm:chPref val="1"/>
          <dgm:bulletEnabled val="1"/>
        </dgm:presLayoutVars>
      </dgm:prSet>
      <dgm:spPr/>
      <dgm:t>
        <a:bodyPr/>
        <a:lstStyle/>
        <a:p>
          <a:endParaRPr lang="el-GR"/>
        </a:p>
      </dgm:t>
    </dgm:pt>
    <dgm:pt modelId="{0071FE69-7845-4EEC-95DD-8A3DF20EDED4}" type="pres">
      <dgm:prSet presAssocID="{6124593B-6179-4A49-97C9-9C6C088E2B6B}" presName="Accent1" presStyleCnt="0"/>
      <dgm:spPr/>
    </dgm:pt>
    <dgm:pt modelId="{7CBAF090-64CD-432C-8390-E51F26DC5BD5}" type="pres">
      <dgm:prSet presAssocID="{6124593B-6179-4A49-97C9-9C6C088E2B6B}" presName="Accent" presStyleLbl="node1" presStyleIdx="2" presStyleCnt="3"/>
      <dgm:spPr/>
    </dgm:pt>
    <dgm:pt modelId="{097A09BC-545E-4A27-B85C-CEAF83625B42}" type="pres">
      <dgm:prSet presAssocID="{6124593B-6179-4A49-97C9-9C6C088E2B6B}" presName="ParentBackground1" presStyleCnt="0"/>
      <dgm:spPr/>
    </dgm:pt>
    <dgm:pt modelId="{36316C78-8679-4C5F-93DE-68BDDD9A6749}" type="pres">
      <dgm:prSet presAssocID="{6124593B-6179-4A49-97C9-9C6C088E2B6B}" presName="ParentBackground" presStyleLbl="fgAcc1" presStyleIdx="2" presStyleCnt="3"/>
      <dgm:spPr/>
      <dgm:t>
        <a:bodyPr/>
        <a:lstStyle/>
        <a:p>
          <a:endParaRPr lang="el-GR"/>
        </a:p>
      </dgm:t>
    </dgm:pt>
    <dgm:pt modelId="{A1EC6F05-B5EA-4F50-B7BB-EB43AA51572E}" type="pres">
      <dgm:prSet presAssocID="{6124593B-6179-4A49-97C9-9C6C088E2B6B}" presName="Parent1" presStyleLbl="revTx" presStyleIdx="0" presStyleCnt="0">
        <dgm:presLayoutVars>
          <dgm:chMax val="1"/>
          <dgm:chPref val="1"/>
          <dgm:bulletEnabled val="1"/>
        </dgm:presLayoutVars>
      </dgm:prSet>
      <dgm:spPr/>
      <dgm:t>
        <a:bodyPr/>
        <a:lstStyle/>
        <a:p>
          <a:endParaRPr lang="el-GR"/>
        </a:p>
      </dgm:t>
    </dgm:pt>
  </dgm:ptLst>
  <dgm:cxnLst>
    <dgm:cxn modelId="{93BA03E2-A0BC-4EC3-939F-17D9536D907C}" type="presOf" srcId="{5721F243-7708-4BDE-95B0-67516B624087}" destId="{7658310E-9588-4D17-BC20-2886DF5DF6C8}" srcOrd="0" destOrd="0" presId="urn:microsoft.com/office/officeart/2011/layout/CircleProcess"/>
    <dgm:cxn modelId="{5A43F536-484E-4252-9560-B923A0A9B313}" type="presOf" srcId="{713BF9C9-D4D6-42D9-A0A2-1F2BCC7D9512}" destId="{6B7DB521-A483-4B44-941C-82E75E05F22A}" srcOrd="1" destOrd="0" presId="urn:microsoft.com/office/officeart/2011/layout/CircleProcess"/>
    <dgm:cxn modelId="{7914C8EA-009E-47A3-8B50-297B9DF6E71B}" type="presOf" srcId="{0968DCFA-0538-4903-9696-1935D41ACB27}" destId="{0F0F0AA0-F5D7-4731-A77B-01B6BF028808}" srcOrd="0" destOrd="0" presId="urn:microsoft.com/office/officeart/2011/layout/CircleProcess"/>
    <dgm:cxn modelId="{43DECDA7-2B59-4480-B1A9-6703B376326F}" srcId="{5721F243-7708-4BDE-95B0-67516B624087}" destId="{6124593B-6179-4A49-97C9-9C6C088E2B6B}" srcOrd="0" destOrd="0" parTransId="{87FC3513-2014-4EAC-B7CA-250A5565B059}" sibTransId="{8F2E8A61-A66F-4483-B3AD-4DE659CB140A}"/>
    <dgm:cxn modelId="{A0CDDBEA-35B6-4153-A18A-D606F31F940B}" type="presOf" srcId="{6124593B-6179-4A49-97C9-9C6C088E2B6B}" destId="{36316C78-8679-4C5F-93DE-68BDDD9A6749}" srcOrd="0" destOrd="0" presId="urn:microsoft.com/office/officeart/2011/layout/CircleProcess"/>
    <dgm:cxn modelId="{B467B7DF-3B5A-4D00-88A5-662EF741BC5B}" type="presOf" srcId="{6124593B-6179-4A49-97C9-9C6C088E2B6B}" destId="{A1EC6F05-B5EA-4F50-B7BB-EB43AA51572E}" srcOrd="1" destOrd="0" presId="urn:microsoft.com/office/officeart/2011/layout/CircleProcess"/>
    <dgm:cxn modelId="{2D718B5B-EE94-4CB0-9E36-328F8D611B3D}" srcId="{5721F243-7708-4BDE-95B0-67516B624087}" destId="{0968DCFA-0538-4903-9696-1935D41ACB27}" srcOrd="1" destOrd="0" parTransId="{69A77892-67CE-4BD8-AF10-3F6D03CB2912}" sibTransId="{4DA60F86-A17F-45B5-A529-1BF338153FB1}"/>
    <dgm:cxn modelId="{F28D4908-2577-4D72-A72B-EAA03BC8C622}" srcId="{5721F243-7708-4BDE-95B0-67516B624087}" destId="{713BF9C9-D4D6-42D9-A0A2-1F2BCC7D9512}" srcOrd="2" destOrd="0" parTransId="{6420904E-E696-40C8-95E1-5103C085DBFE}" sibTransId="{7720E5BC-8C86-4568-8376-1CB09F048B48}"/>
    <dgm:cxn modelId="{84A2C61B-568B-4941-A685-17E4D43ADBE4}" type="presOf" srcId="{0968DCFA-0538-4903-9696-1935D41ACB27}" destId="{E8475088-E52F-46C8-83B7-595BE08A6AB9}" srcOrd="1" destOrd="0" presId="urn:microsoft.com/office/officeart/2011/layout/CircleProcess"/>
    <dgm:cxn modelId="{4F168FE2-4AE9-4603-B4A5-62FCB4B47767}" type="presOf" srcId="{713BF9C9-D4D6-42D9-A0A2-1F2BCC7D9512}" destId="{6A7C88F6-B539-4D40-AF1E-E9807537CB95}" srcOrd="0" destOrd="0" presId="urn:microsoft.com/office/officeart/2011/layout/CircleProcess"/>
    <dgm:cxn modelId="{782C1FB5-B957-4531-B12F-40F72A2FBEE8}" type="presParOf" srcId="{7658310E-9588-4D17-BC20-2886DF5DF6C8}" destId="{F7320128-1C0F-4D76-9BE0-807A3BD74E36}" srcOrd="0" destOrd="0" presId="urn:microsoft.com/office/officeart/2011/layout/CircleProcess"/>
    <dgm:cxn modelId="{E89A3B45-EB9C-4AB1-AFF2-8720F7B8BB4D}" type="presParOf" srcId="{F7320128-1C0F-4D76-9BE0-807A3BD74E36}" destId="{DBD12CDD-FE82-4DEA-B2C5-3A6D4B6206BC}" srcOrd="0" destOrd="0" presId="urn:microsoft.com/office/officeart/2011/layout/CircleProcess"/>
    <dgm:cxn modelId="{99BA1400-2B1E-4A20-B4D3-288C6C4B54D3}" type="presParOf" srcId="{7658310E-9588-4D17-BC20-2886DF5DF6C8}" destId="{46F3F2B4-6B91-4D61-A36C-B60D453B155E}" srcOrd="1" destOrd="0" presId="urn:microsoft.com/office/officeart/2011/layout/CircleProcess"/>
    <dgm:cxn modelId="{AC8DAD7D-01DE-4AAE-9DEC-7A04AEBFF242}" type="presParOf" srcId="{46F3F2B4-6B91-4D61-A36C-B60D453B155E}" destId="{6A7C88F6-B539-4D40-AF1E-E9807537CB95}" srcOrd="0" destOrd="0" presId="urn:microsoft.com/office/officeart/2011/layout/CircleProcess"/>
    <dgm:cxn modelId="{B90C8B0F-4673-445E-BFB6-8A2C631243CF}" type="presParOf" srcId="{7658310E-9588-4D17-BC20-2886DF5DF6C8}" destId="{6B7DB521-A483-4B44-941C-82E75E05F22A}" srcOrd="2" destOrd="0" presId="urn:microsoft.com/office/officeart/2011/layout/CircleProcess"/>
    <dgm:cxn modelId="{869CDC16-68F5-4FAE-9C8F-39E4A862F93E}" type="presParOf" srcId="{7658310E-9588-4D17-BC20-2886DF5DF6C8}" destId="{962D8DFD-8AA6-4580-A029-A47848D0CC24}" srcOrd="3" destOrd="0" presId="urn:microsoft.com/office/officeart/2011/layout/CircleProcess"/>
    <dgm:cxn modelId="{33BA24AB-1B00-4FCC-B617-E5E7E4C9AFF0}" type="presParOf" srcId="{962D8DFD-8AA6-4580-A029-A47848D0CC24}" destId="{902A7568-3D45-4FF8-BF41-2F2A25BDEA8D}" srcOrd="0" destOrd="0" presId="urn:microsoft.com/office/officeart/2011/layout/CircleProcess"/>
    <dgm:cxn modelId="{6C0927C6-B065-400F-B8BF-58F096E1EAC5}" type="presParOf" srcId="{7658310E-9588-4D17-BC20-2886DF5DF6C8}" destId="{62D5786D-6EAF-4376-9130-2548196D340F}" srcOrd="4" destOrd="0" presId="urn:microsoft.com/office/officeart/2011/layout/CircleProcess"/>
    <dgm:cxn modelId="{2CE3A8D8-2946-4BC1-B8CE-E460585E1680}" type="presParOf" srcId="{62D5786D-6EAF-4376-9130-2548196D340F}" destId="{0F0F0AA0-F5D7-4731-A77B-01B6BF028808}" srcOrd="0" destOrd="0" presId="urn:microsoft.com/office/officeart/2011/layout/CircleProcess"/>
    <dgm:cxn modelId="{36F2C664-35BA-4707-B192-1664908BF76D}" type="presParOf" srcId="{7658310E-9588-4D17-BC20-2886DF5DF6C8}" destId="{E8475088-E52F-46C8-83B7-595BE08A6AB9}" srcOrd="5" destOrd="0" presId="urn:microsoft.com/office/officeart/2011/layout/CircleProcess"/>
    <dgm:cxn modelId="{A2485D94-AFBD-4769-94C5-1F9A68994112}" type="presParOf" srcId="{7658310E-9588-4D17-BC20-2886DF5DF6C8}" destId="{0071FE69-7845-4EEC-95DD-8A3DF20EDED4}" srcOrd="6" destOrd="0" presId="urn:microsoft.com/office/officeart/2011/layout/CircleProcess"/>
    <dgm:cxn modelId="{CCCCACED-A8B2-44A3-AFE4-19940E8AC6B8}" type="presParOf" srcId="{0071FE69-7845-4EEC-95DD-8A3DF20EDED4}" destId="{7CBAF090-64CD-432C-8390-E51F26DC5BD5}" srcOrd="0" destOrd="0" presId="urn:microsoft.com/office/officeart/2011/layout/CircleProcess"/>
    <dgm:cxn modelId="{7E459A14-B799-4EF9-8FAA-46750FA0673C}" type="presParOf" srcId="{7658310E-9588-4D17-BC20-2886DF5DF6C8}" destId="{097A09BC-545E-4A27-B85C-CEAF83625B42}" srcOrd="7" destOrd="0" presId="urn:microsoft.com/office/officeart/2011/layout/CircleProcess"/>
    <dgm:cxn modelId="{8A320579-8E31-4A68-AE8B-E193E35AD220}" type="presParOf" srcId="{097A09BC-545E-4A27-B85C-CEAF83625B42}" destId="{36316C78-8679-4C5F-93DE-68BDDD9A6749}" srcOrd="0" destOrd="0" presId="urn:microsoft.com/office/officeart/2011/layout/CircleProcess"/>
    <dgm:cxn modelId="{3991AE96-2DA0-42EE-939C-43124AFD9AF7}" type="presParOf" srcId="{7658310E-9588-4D17-BC20-2886DF5DF6C8}" destId="{A1EC6F05-B5EA-4F50-B7BB-EB43AA51572E}" srcOrd="8" destOrd="0" presId="urn:microsoft.com/office/officeart/2011/layout/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519E98-8F2E-4C8F-9FF4-36DA06B86A84}">
      <dsp:nvSpPr>
        <dsp:cNvPr id="0" name=""/>
        <dsp:cNvSpPr/>
      </dsp:nvSpPr>
      <dsp:spPr>
        <a:xfrm>
          <a:off x="-12798" y="947414"/>
          <a:ext cx="2261195" cy="2261195"/>
        </a:xfrm>
        <a:prstGeom prst="ellipse">
          <a:avLst/>
        </a:prstGeom>
        <a:solidFill>
          <a:schemeClr val="accent1">
            <a:shade val="90000"/>
            <a:hueOff val="551999"/>
            <a:satOff val="-11215"/>
            <a:lumOff val="36605"/>
            <a:alphaOff val="-5000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27E2DCE0-CD99-4BA7-BE19-85C97C7BB368}">
      <dsp:nvSpPr>
        <dsp:cNvPr id="0" name=""/>
        <dsp:cNvSpPr/>
      </dsp:nvSpPr>
      <dsp:spPr>
        <a:xfrm>
          <a:off x="439440" y="1399653"/>
          <a:ext cx="1356717" cy="1356717"/>
        </a:xfrm>
        <a:prstGeom prst="ellipse">
          <a:avLst/>
        </a:prstGeom>
        <a:solidFill>
          <a:schemeClr val="accent1">
            <a:shade val="90000"/>
            <a:hueOff val="275999"/>
            <a:satOff val="-5608"/>
            <a:lumOff val="18302"/>
            <a:alphaOff val="-2500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C0766DD5-729B-4AC4-BA76-9CB8A6095381}">
      <dsp:nvSpPr>
        <dsp:cNvPr id="0" name=""/>
        <dsp:cNvSpPr/>
      </dsp:nvSpPr>
      <dsp:spPr>
        <a:xfrm>
          <a:off x="891679" y="1851892"/>
          <a:ext cx="452239" cy="452239"/>
        </a:xfrm>
        <a:prstGeom prst="ellipse">
          <a:avLst/>
        </a:prstGeom>
        <a:solidFill>
          <a:schemeClr val="accent1">
            <a:shade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F5AFABFE-A706-4192-ADCC-63AC0E046806}">
      <dsp:nvSpPr>
        <dsp:cNvPr id="0" name=""/>
        <dsp:cNvSpPr/>
      </dsp:nvSpPr>
      <dsp:spPr>
        <a:xfrm>
          <a:off x="2599666" y="143694"/>
          <a:ext cx="1181791" cy="7594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11430" rIns="11430" bIns="11430" numCol="1" spcCol="1270" anchor="ctr" anchorCtr="0">
          <a:noAutofit/>
        </a:bodyPr>
        <a:lstStyle/>
        <a:p>
          <a:pPr lvl="0" algn="l" defTabSz="400050">
            <a:lnSpc>
              <a:spcPct val="90000"/>
            </a:lnSpc>
            <a:spcBef>
              <a:spcPct val="0"/>
            </a:spcBef>
            <a:spcAft>
              <a:spcPct val="35000"/>
            </a:spcAft>
          </a:pPr>
          <a:r>
            <a:rPr lang="el-GR" sz="900" b="1" kern="1200" dirty="0" smtClean="0"/>
            <a:t>Σύστημα Αναφοράς Ελέγχου</a:t>
          </a:r>
        </a:p>
      </dsp:txBody>
      <dsp:txXfrm>
        <a:off x="2599666" y="143694"/>
        <a:ext cx="1181791" cy="759491"/>
      </dsp:txXfrm>
    </dsp:sp>
    <dsp:sp modelId="{A2C2C250-5D13-41A6-AFE8-2E197D30E1FD}">
      <dsp:nvSpPr>
        <dsp:cNvPr id="0" name=""/>
        <dsp:cNvSpPr/>
      </dsp:nvSpPr>
      <dsp:spPr>
        <a:xfrm>
          <a:off x="2342613" y="523440"/>
          <a:ext cx="28264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93D49AE8-9526-4445-BB47-05C7C46DE18F}">
      <dsp:nvSpPr>
        <dsp:cNvPr id="0" name=""/>
        <dsp:cNvSpPr/>
      </dsp:nvSpPr>
      <dsp:spPr>
        <a:xfrm rot="5400000">
          <a:off x="952543" y="689073"/>
          <a:ext cx="1554194" cy="1223683"/>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BCBAB3AD-2843-41EE-9B2C-D4ABD73EFC1C}">
      <dsp:nvSpPr>
        <dsp:cNvPr id="0" name=""/>
        <dsp:cNvSpPr/>
      </dsp:nvSpPr>
      <dsp:spPr>
        <a:xfrm>
          <a:off x="2625262" y="853198"/>
          <a:ext cx="1130597" cy="659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11430" rIns="11430" bIns="11430" numCol="1" spcCol="1270" anchor="ctr" anchorCtr="0">
          <a:noAutofit/>
        </a:bodyPr>
        <a:lstStyle/>
        <a:p>
          <a:pPr lvl="0" algn="l" defTabSz="400050">
            <a:lnSpc>
              <a:spcPct val="90000"/>
            </a:lnSpc>
            <a:spcBef>
              <a:spcPct val="0"/>
            </a:spcBef>
            <a:spcAft>
              <a:spcPct val="35000"/>
            </a:spcAft>
          </a:pPr>
          <a:r>
            <a:rPr lang="el-GR" sz="900" b="1" kern="1200" dirty="0" smtClean="0"/>
            <a:t>Αποτελεσματικότητα  και Αποδοτικότητα</a:t>
          </a:r>
        </a:p>
      </dsp:txBody>
      <dsp:txXfrm>
        <a:off x="2625262" y="853198"/>
        <a:ext cx="1130597" cy="659515"/>
      </dsp:txXfrm>
    </dsp:sp>
    <dsp:sp modelId="{63A99D25-51E7-4CCA-9227-1B7839693FE4}">
      <dsp:nvSpPr>
        <dsp:cNvPr id="0" name=""/>
        <dsp:cNvSpPr/>
      </dsp:nvSpPr>
      <dsp:spPr>
        <a:xfrm>
          <a:off x="2342613" y="1182955"/>
          <a:ext cx="28264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711D2F55-2C63-46AD-9064-4817DABE4A5B}">
      <dsp:nvSpPr>
        <dsp:cNvPr id="0" name=""/>
        <dsp:cNvSpPr/>
      </dsp:nvSpPr>
      <dsp:spPr>
        <a:xfrm rot="5400000">
          <a:off x="1286145" y="1338299"/>
          <a:ext cx="1211096" cy="899578"/>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1253B154-FDC9-416D-905B-0652D8A78050}">
      <dsp:nvSpPr>
        <dsp:cNvPr id="0" name=""/>
        <dsp:cNvSpPr/>
      </dsp:nvSpPr>
      <dsp:spPr>
        <a:xfrm>
          <a:off x="2625262" y="1512713"/>
          <a:ext cx="1130597" cy="659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11430" rIns="11430" bIns="11430" numCol="1" spcCol="1270" anchor="ctr" anchorCtr="0">
          <a:noAutofit/>
        </a:bodyPr>
        <a:lstStyle/>
        <a:p>
          <a:pPr lvl="0" algn="l" defTabSz="400050">
            <a:lnSpc>
              <a:spcPct val="90000"/>
            </a:lnSpc>
            <a:spcBef>
              <a:spcPct val="0"/>
            </a:spcBef>
            <a:spcAft>
              <a:spcPct val="35000"/>
            </a:spcAft>
          </a:pPr>
          <a:r>
            <a:rPr lang="el-GR" sz="900" b="1" kern="1200" dirty="0" smtClean="0"/>
            <a:t>Συνεισφορά στη βιωσιμότητα του Συστήματος Υγείας</a:t>
          </a:r>
        </a:p>
      </dsp:txBody>
      <dsp:txXfrm>
        <a:off x="2625262" y="1512713"/>
        <a:ext cx="1130597" cy="659515"/>
      </dsp:txXfrm>
    </dsp:sp>
    <dsp:sp modelId="{55851475-7039-4FF1-8D22-394F2E014753}">
      <dsp:nvSpPr>
        <dsp:cNvPr id="0" name=""/>
        <dsp:cNvSpPr/>
      </dsp:nvSpPr>
      <dsp:spPr>
        <a:xfrm>
          <a:off x="2342613" y="1842471"/>
          <a:ext cx="28264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1973A245-1F2C-4B62-A96F-B05515EFAF22}">
      <dsp:nvSpPr>
        <dsp:cNvPr id="0" name=""/>
        <dsp:cNvSpPr/>
      </dsp:nvSpPr>
      <dsp:spPr>
        <a:xfrm rot="5400000">
          <a:off x="1620161" y="1986999"/>
          <a:ext cx="865284" cy="575474"/>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8014D8-9DBF-4862-9095-71075A02E211}">
      <dsp:nvSpPr>
        <dsp:cNvPr id="0" name=""/>
        <dsp:cNvSpPr/>
      </dsp:nvSpPr>
      <dsp:spPr>
        <a:xfrm>
          <a:off x="636425" y="0"/>
          <a:ext cx="5418667" cy="5418667"/>
        </a:xfrm>
        <a:prstGeom prst="triangle">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F81B510-158B-4607-A17A-C217D4E7C547}">
      <dsp:nvSpPr>
        <dsp:cNvPr id="0" name=""/>
        <dsp:cNvSpPr/>
      </dsp:nvSpPr>
      <dsp:spPr>
        <a:xfrm>
          <a:off x="2736746" y="650457"/>
          <a:ext cx="4761431" cy="1564566"/>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l-GR" sz="1400" b="1" kern="1200" dirty="0" smtClean="0"/>
            <a:t>Εθνικό Σύστημα Υγείας</a:t>
          </a:r>
          <a:endParaRPr lang="el-GR" sz="1400" b="1" i="1" kern="1200" dirty="0"/>
        </a:p>
        <a:p>
          <a:pPr marL="114300" lvl="1" indent="-114300" algn="l" defTabSz="533400">
            <a:lnSpc>
              <a:spcPct val="90000"/>
            </a:lnSpc>
            <a:spcBef>
              <a:spcPct val="0"/>
            </a:spcBef>
            <a:spcAft>
              <a:spcPct val="15000"/>
            </a:spcAft>
            <a:buChar char="••"/>
          </a:pPr>
          <a:r>
            <a:rPr lang="el-GR" sz="1200" b="1" i="1" kern="1200" dirty="0" smtClean="0"/>
            <a:t>Υγειονομικές Περιφέρειες</a:t>
          </a:r>
          <a:endParaRPr lang="el-GR" sz="1200" b="1" i="1" kern="1200" dirty="0"/>
        </a:p>
        <a:p>
          <a:pPr marL="114300" lvl="1" indent="-114300" algn="l" defTabSz="533400">
            <a:lnSpc>
              <a:spcPct val="90000"/>
            </a:lnSpc>
            <a:spcBef>
              <a:spcPct val="0"/>
            </a:spcBef>
            <a:spcAft>
              <a:spcPct val="15000"/>
            </a:spcAft>
            <a:buChar char="••"/>
          </a:pPr>
          <a:r>
            <a:rPr lang="el-GR" sz="1200" b="1" i="1" kern="1200" dirty="0" smtClean="0"/>
            <a:t>Υπουργείο Υγείας &amp; Κοινωνικών Ασφαλίσεων</a:t>
          </a:r>
          <a:endParaRPr lang="el-GR" sz="1200" b="1" i="1" kern="1200" dirty="0"/>
        </a:p>
        <a:p>
          <a:pPr marL="114300" lvl="1" indent="-114300" algn="l" defTabSz="533400">
            <a:lnSpc>
              <a:spcPct val="90000"/>
            </a:lnSpc>
            <a:spcBef>
              <a:spcPct val="0"/>
            </a:spcBef>
            <a:spcAft>
              <a:spcPct val="15000"/>
            </a:spcAft>
            <a:buChar char="••"/>
          </a:pPr>
          <a:r>
            <a:rPr lang="el-GR" sz="1200" b="1" i="1" kern="1200" dirty="0" smtClean="0"/>
            <a:t>ΠΕΔΥ</a:t>
          </a:r>
          <a:endParaRPr lang="el-GR" sz="1200" b="1" i="1" kern="1200" dirty="0"/>
        </a:p>
        <a:p>
          <a:pPr marL="114300" lvl="1" indent="-114300" algn="l" defTabSz="533400">
            <a:lnSpc>
              <a:spcPct val="90000"/>
            </a:lnSpc>
            <a:spcBef>
              <a:spcPct val="0"/>
            </a:spcBef>
            <a:spcAft>
              <a:spcPct val="15000"/>
            </a:spcAft>
            <a:buChar char="••"/>
          </a:pPr>
          <a:r>
            <a:rPr lang="el-GR" sz="1200" b="1" i="1" kern="1200" dirty="0" smtClean="0"/>
            <a:t>Εθνική Επιτροπή Παρακολούθησης της Φαρμακευτικής Δαπάνης και της εφαρμογής των Θεραπευτικών Πρωτοκόλλων</a:t>
          </a:r>
          <a:endParaRPr lang="el-GR" sz="1200" b="1" i="1" kern="1200" dirty="0"/>
        </a:p>
        <a:p>
          <a:pPr marL="114300" lvl="1" indent="-114300" algn="l" defTabSz="533400">
            <a:lnSpc>
              <a:spcPct val="90000"/>
            </a:lnSpc>
            <a:spcBef>
              <a:spcPct val="0"/>
            </a:spcBef>
            <a:spcAft>
              <a:spcPct val="15000"/>
            </a:spcAft>
            <a:buChar char="••"/>
          </a:pPr>
          <a:r>
            <a:rPr lang="el-GR" sz="1200" b="1" i="1" kern="1200" dirty="0" smtClean="0"/>
            <a:t>ΚΕΣΥ</a:t>
          </a:r>
          <a:endParaRPr lang="el-GR" sz="1200" b="1" i="1" kern="1200" dirty="0"/>
        </a:p>
      </dsp:txBody>
      <dsp:txXfrm>
        <a:off x="2813122" y="726833"/>
        <a:ext cx="4608679" cy="1411814"/>
      </dsp:txXfrm>
    </dsp:sp>
    <dsp:sp modelId="{CAC17627-79B7-4F86-A2B4-8FA6059F810C}">
      <dsp:nvSpPr>
        <dsp:cNvPr id="0" name=""/>
        <dsp:cNvSpPr/>
      </dsp:nvSpPr>
      <dsp:spPr>
        <a:xfrm>
          <a:off x="2722077" y="2328348"/>
          <a:ext cx="4769497" cy="137852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l-GR" sz="1400" b="1" kern="1200" dirty="0" smtClean="0"/>
            <a:t>Κοινωνική Ασφάλιση </a:t>
          </a:r>
          <a:r>
            <a:rPr lang="el-GR" sz="1000" b="1" kern="1200" dirty="0" smtClean="0"/>
            <a:t>  </a:t>
          </a:r>
          <a:endParaRPr lang="el-GR" sz="1000" b="1" kern="1200" dirty="0"/>
        </a:p>
        <a:p>
          <a:pPr marL="114300" lvl="1" indent="-114300" algn="l" defTabSz="533400">
            <a:lnSpc>
              <a:spcPct val="90000"/>
            </a:lnSpc>
            <a:spcBef>
              <a:spcPct val="0"/>
            </a:spcBef>
            <a:spcAft>
              <a:spcPct val="15000"/>
            </a:spcAft>
            <a:buChar char="••"/>
          </a:pPr>
          <a:r>
            <a:rPr lang="el-GR" sz="1200" b="1" i="1" kern="1200" dirty="0" smtClean="0"/>
            <a:t>Κέντρα Πιστοποίησης Αναπηρίας (ΚΕΠΑ)</a:t>
          </a:r>
          <a:endParaRPr lang="el-GR" sz="1200" b="1" kern="1200" dirty="0"/>
        </a:p>
        <a:p>
          <a:pPr marL="114300" lvl="1" indent="-114300" algn="l" defTabSz="533400">
            <a:lnSpc>
              <a:spcPct val="90000"/>
            </a:lnSpc>
            <a:spcBef>
              <a:spcPct val="0"/>
            </a:spcBef>
            <a:spcAft>
              <a:spcPct val="15000"/>
            </a:spcAft>
            <a:buChar char="••"/>
          </a:pPr>
          <a:r>
            <a:rPr lang="el-GR" sz="1200" b="1" kern="1200" dirty="0" smtClean="0"/>
            <a:t>ΗΔΙΚΑ</a:t>
          </a:r>
          <a:endParaRPr lang="el-GR" sz="1200" b="1" kern="1200" dirty="0"/>
        </a:p>
        <a:p>
          <a:pPr marL="114300" lvl="1" indent="-114300" algn="l" defTabSz="533400">
            <a:lnSpc>
              <a:spcPct val="90000"/>
            </a:lnSpc>
            <a:spcBef>
              <a:spcPct val="0"/>
            </a:spcBef>
            <a:spcAft>
              <a:spcPct val="15000"/>
            </a:spcAft>
            <a:buChar char="••"/>
          </a:pPr>
          <a:r>
            <a:rPr lang="el-GR" sz="1200" b="1" kern="1200" dirty="0" smtClean="0"/>
            <a:t>ΕΟΠΠΥ</a:t>
          </a:r>
          <a:endParaRPr lang="el-GR" sz="1200" b="1" kern="1200" dirty="0"/>
        </a:p>
        <a:p>
          <a:pPr marL="114300" lvl="1" indent="-114300" algn="l" defTabSz="533400">
            <a:lnSpc>
              <a:spcPct val="90000"/>
            </a:lnSpc>
            <a:spcBef>
              <a:spcPct val="0"/>
            </a:spcBef>
            <a:spcAft>
              <a:spcPct val="15000"/>
            </a:spcAft>
            <a:buChar char="••"/>
          </a:pPr>
          <a:r>
            <a:rPr lang="el-GR" sz="1200" b="1" i="1" kern="1200" dirty="0" smtClean="0"/>
            <a:t>Εθνική Επιτροπή Παρακολούθησης της Φαρμακευτικής Δαπάνης και της εφαρμογής των Θεραπευτικών Πρωτοκόλλων</a:t>
          </a:r>
          <a:r>
            <a:rPr lang="el-GR" sz="800" b="1" kern="1200" dirty="0" smtClean="0"/>
            <a:t> </a:t>
          </a:r>
          <a:endParaRPr lang="el-GR" sz="800" b="1" kern="1200" dirty="0"/>
        </a:p>
      </dsp:txBody>
      <dsp:txXfrm>
        <a:off x="2789371" y="2395642"/>
        <a:ext cx="4634909" cy="1243939"/>
      </dsp:txXfrm>
    </dsp:sp>
    <dsp:sp modelId="{52909B8F-07EE-46BB-A846-8BE7639A7F67}">
      <dsp:nvSpPr>
        <dsp:cNvPr id="0" name=""/>
        <dsp:cNvSpPr/>
      </dsp:nvSpPr>
      <dsp:spPr>
        <a:xfrm>
          <a:off x="2734034" y="3867822"/>
          <a:ext cx="4746920" cy="1110516"/>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l-GR" sz="1400" b="1" kern="1200" dirty="0" smtClean="0"/>
            <a:t>Χρήστες </a:t>
          </a:r>
          <a:endParaRPr lang="el-GR" sz="1400" b="1" kern="1200" dirty="0"/>
        </a:p>
        <a:p>
          <a:pPr marL="114300" lvl="1" indent="-114300" algn="l" defTabSz="533400">
            <a:lnSpc>
              <a:spcPct val="90000"/>
            </a:lnSpc>
            <a:spcBef>
              <a:spcPct val="0"/>
            </a:spcBef>
            <a:spcAft>
              <a:spcPct val="15000"/>
            </a:spcAft>
            <a:buChar char="••"/>
          </a:pPr>
          <a:r>
            <a:rPr lang="el-GR" sz="1200" b="1" kern="1200" dirty="0" smtClean="0"/>
            <a:t>Ενώσεις ασθενών</a:t>
          </a:r>
          <a:endParaRPr lang="el-GR" sz="1200" b="1" kern="1200" dirty="0"/>
        </a:p>
        <a:p>
          <a:pPr marL="114300" lvl="1" indent="-114300" algn="l" defTabSz="533400">
            <a:lnSpc>
              <a:spcPct val="90000"/>
            </a:lnSpc>
            <a:spcBef>
              <a:spcPct val="0"/>
            </a:spcBef>
            <a:spcAft>
              <a:spcPct val="15000"/>
            </a:spcAft>
            <a:buChar char="••"/>
          </a:pPr>
          <a:r>
            <a:rPr lang="el-GR" sz="1200" b="1" kern="1200" dirty="0" smtClean="0"/>
            <a:t>Επιστημονικές Εταιρείες, </a:t>
          </a:r>
          <a:r>
            <a:rPr lang="el-GR" sz="1200" b="1" i="1" kern="1200" dirty="0" smtClean="0"/>
            <a:t>Ελληνική Ρευματολογική Εταιρεία, Ιατρική Εταιρεία</a:t>
          </a:r>
          <a:endParaRPr lang="el-GR" sz="1200" b="1" kern="1200" dirty="0"/>
        </a:p>
      </dsp:txBody>
      <dsp:txXfrm>
        <a:off x="2788245" y="3922033"/>
        <a:ext cx="4638498" cy="10020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D12CDD-FE82-4DEA-B2C5-3A6D4B6206BC}">
      <dsp:nvSpPr>
        <dsp:cNvPr id="0" name=""/>
        <dsp:cNvSpPr/>
      </dsp:nvSpPr>
      <dsp:spPr>
        <a:xfrm>
          <a:off x="4493556" y="1648806"/>
          <a:ext cx="1960168" cy="1960531"/>
        </a:xfrm>
        <a:prstGeom prst="ellipse">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sp>
    <dsp:sp modelId="{6A7C88F6-B539-4D40-AF1E-E9807537CB95}">
      <dsp:nvSpPr>
        <dsp:cNvPr id="0" name=""/>
        <dsp:cNvSpPr/>
      </dsp:nvSpPr>
      <dsp:spPr>
        <a:xfrm>
          <a:off x="4558640" y="1714168"/>
          <a:ext cx="1830001" cy="1829806"/>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kern="1200" dirty="0" smtClean="0"/>
            <a:t>Υψηλός βαθμός Ωριμότητας</a:t>
          </a:r>
          <a:endParaRPr lang="el-GR" sz="2000" kern="1200" dirty="0"/>
        </a:p>
      </dsp:txBody>
      <dsp:txXfrm>
        <a:off x="4820251" y="1975618"/>
        <a:ext cx="1306779" cy="1306906"/>
      </dsp:txXfrm>
    </dsp:sp>
    <dsp:sp modelId="{902A7568-3D45-4FF8-BF41-2F2A25BDEA8D}">
      <dsp:nvSpPr>
        <dsp:cNvPr id="0" name=""/>
        <dsp:cNvSpPr/>
      </dsp:nvSpPr>
      <dsp:spPr>
        <a:xfrm rot="2700000">
          <a:off x="2470026" y="1651176"/>
          <a:ext cx="1955447" cy="1955447"/>
        </a:xfrm>
        <a:prstGeom prst="teardrop">
          <a:avLst>
            <a:gd name="adj" fmla="val 100000"/>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sp>
    <dsp:sp modelId="{0F0F0AA0-F5D7-4731-A77B-01B6BF028808}">
      <dsp:nvSpPr>
        <dsp:cNvPr id="0" name=""/>
        <dsp:cNvSpPr/>
      </dsp:nvSpPr>
      <dsp:spPr>
        <a:xfrm>
          <a:off x="2532749" y="1714168"/>
          <a:ext cx="1830001" cy="1829806"/>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kern="1200" dirty="0" smtClean="0"/>
            <a:t>600.000 ευρώ </a:t>
          </a:r>
          <a:endParaRPr lang="el-GR" sz="2000" kern="1200" dirty="0"/>
        </a:p>
      </dsp:txBody>
      <dsp:txXfrm>
        <a:off x="2794360" y="1975618"/>
        <a:ext cx="1306779" cy="1306906"/>
      </dsp:txXfrm>
    </dsp:sp>
    <dsp:sp modelId="{7CBAF090-64CD-432C-8390-E51F26DC5BD5}">
      <dsp:nvSpPr>
        <dsp:cNvPr id="0" name=""/>
        <dsp:cNvSpPr/>
      </dsp:nvSpPr>
      <dsp:spPr>
        <a:xfrm rot="2700000">
          <a:off x="444136" y="1651176"/>
          <a:ext cx="1955447" cy="1955447"/>
        </a:xfrm>
        <a:prstGeom prst="teardrop">
          <a:avLst>
            <a:gd name="adj" fmla="val 100000"/>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sp>
    <dsp:sp modelId="{36316C78-8679-4C5F-93DE-68BDDD9A6749}">
      <dsp:nvSpPr>
        <dsp:cNvPr id="0" name=""/>
        <dsp:cNvSpPr/>
      </dsp:nvSpPr>
      <dsp:spPr>
        <a:xfrm>
          <a:off x="506859" y="1714168"/>
          <a:ext cx="1830001" cy="1829806"/>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kern="1200" dirty="0" smtClean="0"/>
            <a:t>18 Μήνες</a:t>
          </a:r>
          <a:endParaRPr lang="el-GR" sz="2000" kern="1200" dirty="0"/>
        </a:p>
      </dsp:txBody>
      <dsp:txXfrm>
        <a:off x="768470" y="1975618"/>
        <a:ext cx="1306779" cy="1306906"/>
      </dsp:txXfrm>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D38F4E-A6D3-490C-A084-322BCB5CAD2B}" type="datetimeFigureOut">
              <a:rPr lang="el-GR" smtClean="0"/>
              <a:t>25/3/2015</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CB660A-1C07-457F-9784-111F82FFBF98}" type="slidenum">
              <a:rPr lang="el-GR" smtClean="0"/>
              <a:t>‹#›</a:t>
            </a:fld>
            <a:endParaRPr lang="el-GR"/>
          </a:p>
        </p:txBody>
      </p:sp>
    </p:spTree>
    <p:extLst>
      <p:ext uri="{BB962C8B-B14F-4D97-AF65-F5344CB8AC3E}">
        <p14:creationId xmlns:p14="http://schemas.microsoft.com/office/powerpoint/2010/main" val="317560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B9CB660A-1C07-457F-9784-111F82FFBF98}" type="slidenum">
              <a:rPr lang="el-GR" smtClean="0"/>
              <a:t>1</a:t>
            </a:fld>
            <a:endParaRPr lang="el-GR"/>
          </a:p>
        </p:txBody>
      </p:sp>
    </p:spTree>
    <p:extLst>
      <p:ext uri="{BB962C8B-B14F-4D97-AF65-F5344CB8AC3E}">
        <p14:creationId xmlns:p14="http://schemas.microsoft.com/office/powerpoint/2010/main" val="1561829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33D9B83-3697-4925-9370-F2B7F897A400}" type="datetime1">
              <a:rPr lang="en-US" smtClean="0"/>
              <a:t>3/25/2015</a:t>
            </a:fld>
            <a:endParaRPr lang="en-US" dirty="0"/>
          </a:p>
        </p:txBody>
      </p:sp>
      <p:sp>
        <p:nvSpPr>
          <p:cNvPr id="5" name="Footer Placeholder 4"/>
          <p:cNvSpPr>
            <a:spLocks noGrp="1"/>
          </p:cNvSpPr>
          <p:nvPr>
            <p:ph type="ftr" sz="quarter" idx="11"/>
          </p:nvPr>
        </p:nvSpPr>
        <p:spPr/>
        <p:txBody>
          <a:bodyPr/>
          <a:lstStyle/>
          <a:p>
            <a:r>
              <a:rPr lang="el-GR" smtClean="0"/>
              <a:t>ΕΡΕ ΕΠΕΡΕ </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2121BD7-D4CC-4F69-8C1B-F7E6C620B329}" type="datetime1">
              <a:rPr lang="en-US" smtClean="0"/>
              <a:t>3/25/2015</a:t>
            </a:fld>
            <a:endParaRPr lang="en-US" dirty="0"/>
          </a:p>
        </p:txBody>
      </p:sp>
      <p:sp>
        <p:nvSpPr>
          <p:cNvPr id="5" name="Footer Placeholder 4"/>
          <p:cNvSpPr>
            <a:spLocks noGrp="1"/>
          </p:cNvSpPr>
          <p:nvPr>
            <p:ph type="ftr" sz="quarter" idx="11"/>
          </p:nvPr>
        </p:nvSpPr>
        <p:spPr/>
        <p:txBody>
          <a:bodyPr/>
          <a:lstStyle/>
          <a:p>
            <a:r>
              <a:rPr lang="el-GR" smtClean="0"/>
              <a:t>ΕΡΕ ΕΠΕΡΕ </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2D0162-5C61-4982-A8A2-3CA62D6BE5A6}" type="datetime1">
              <a:rPr lang="en-US" smtClean="0"/>
              <a:t>3/25/2015</a:t>
            </a:fld>
            <a:endParaRPr lang="en-US" dirty="0"/>
          </a:p>
        </p:txBody>
      </p:sp>
      <p:sp>
        <p:nvSpPr>
          <p:cNvPr id="5" name="Footer Placeholder 4"/>
          <p:cNvSpPr>
            <a:spLocks noGrp="1"/>
          </p:cNvSpPr>
          <p:nvPr>
            <p:ph type="ftr" sz="quarter" idx="11"/>
          </p:nvPr>
        </p:nvSpPr>
        <p:spPr/>
        <p:txBody>
          <a:bodyPr/>
          <a:lstStyle/>
          <a:p>
            <a:r>
              <a:rPr lang="el-GR" smtClean="0"/>
              <a:t>ΕΡΕ ΕΠΕΡΕ </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3DFD7A-385F-41D2-998F-1570F321EFF5}" type="datetime1">
              <a:rPr lang="en-US" smtClean="0"/>
              <a:t>3/25/2015</a:t>
            </a:fld>
            <a:endParaRPr lang="en-US" dirty="0"/>
          </a:p>
        </p:txBody>
      </p:sp>
      <p:sp>
        <p:nvSpPr>
          <p:cNvPr id="5" name="Footer Placeholder 4"/>
          <p:cNvSpPr>
            <a:spLocks noGrp="1"/>
          </p:cNvSpPr>
          <p:nvPr>
            <p:ph type="ftr" sz="quarter" idx="11"/>
          </p:nvPr>
        </p:nvSpPr>
        <p:spPr/>
        <p:txBody>
          <a:bodyPr/>
          <a:lstStyle/>
          <a:p>
            <a:r>
              <a:rPr lang="el-GR" smtClean="0"/>
              <a:t>ΕΡΕ ΕΠΕΡΕ </a:t>
            </a:r>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423AB9-87D8-4E40-87F1-395430BF9992}" type="datetime1">
              <a:rPr lang="en-US" smtClean="0"/>
              <a:t>3/25/2015</a:t>
            </a:fld>
            <a:endParaRPr lang="en-US" dirty="0"/>
          </a:p>
        </p:txBody>
      </p:sp>
      <p:sp>
        <p:nvSpPr>
          <p:cNvPr id="5" name="Footer Placeholder 4"/>
          <p:cNvSpPr>
            <a:spLocks noGrp="1"/>
          </p:cNvSpPr>
          <p:nvPr>
            <p:ph type="ftr" sz="quarter" idx="11"/>
          </p:nvPr>
        </p:nvSpPr>
        <p:spPr/>
        <p:txBody>
          <a:bodyPr/>
          <a:lstStyle/>
          <a:p>
            <a:r>
              <a:rPr lang="el-GR" smtClean="0"/>
              <a:t>ΕΡΕ ΕΠΕΡΕ </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C05974E-42B7-461E-B09F-E49CE91AEAF2}" type="datetime1">
              <a:rPr lang="en-US" smtClean="0"/>
              <a:t>3/25/2015</a:t>
            </a:fld>
            <a:endParaRPr lang="en-US" dirty="0"/>
          </a:p>
        </p:txBody>
      </p:sp>
      <p:sp>
        <p:nvSpPr>
          <p:cNvPr id="6" name="Footer Placeholder 5"/>
          <p:cNvSpPr>
            <a:spLocks noGrp="1"/>
          </p:cNvSpPr>
          <p:nvPr>
            <p:ph type="ftr" sz="quarter" idx="11"/>
          </p:nvPr>
        </p:nvSpPr>
        <p:spPr/>
        <p:txBody>
          <a:bodyPr/>
          <a:lstStyle/>
          <a:p>
            <a:r>
              <a:rPr lang="el-GR" smtClean="0"/>
              <a:t>ΕΡΕ ΕΠΕΡΕ </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99FC27-A324-40A7-83C1-3002C9DDF285}" type="datetime1">
              <a:rPr lang="en-US" smtClean="0"/>
              <a:t>3/25/2015</a:t>
            </a:fld>
            <a:endParaRPr lang="en-US" dirty="0"/>
          </a:p>
        </p:txBody>
      </p:sp>
      <p:sp>
        <p:nvSpPr>
          <p:cNvPr id="8" name="Footer Placeholder 7"/>
          <p:cNvSpPr>
            <a:spLocks noGrp="1"/>
          </p:cNvSpPr>
          <p:nvPr>
            <p:ph type="ftr" sz="quarter" idx="11"/>
          </p:nvPr>
        </p:nvSpPr>
        <p:spPr/>
        <p:txBody>
          <a:bodyPr/>
          <a:lstStyle/>
          <a:p>
            <a:r>
              <a:rPr lang="el-GR" smtClean="0"/>
              <a:t>ΕΡΕ ΕΠΕΡΕ </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B911D7-DB2A-4565-911C-E336503281A0}" type="datetime1">
              <a:rPr lang="en-US" smtClean="0"/>
              <a:t>3/25/2015</a:t>
            </a:fld>
            <a:endParaRPr lang="en-US" dirty="0"/>
          </a:p>
        </p:txBody>
      </p:sp>
      <p:sp>
        <p:nvSpPr>
          <p:cNvPr id="4" name="Footer Placeholder 3"/>
          <p:cNvSpPr>
            <a:spLocks noGrp="1"/>
          </p:cNvSpPr>
          <p:nvPr>
            <p:ph type="ftr" sz="quarter" idx="11"/>
          </p:nvPr>
        </p:nvSpPr>
        <p:spPr/>
        <p:txBody>
          <a:bodyPr/>
          <a:lstStyle/>
          <a:p>
            <a:r>
              <a:rPr lang="el-GR" smtClean="0"/>
              <a:t>ΕΡΕ ΕΠΕΡΕ </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8B26E45-3149-47B5-9958-5C5335583AC9}" type="datetime1">
              <a:rPr lang="en-US" smtClean="0"/>
              <a:t>3/25/2015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l-GR" smtClean="0"/>
              <a:t>ΕΡΕ ΕΠΕΡΕ </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E165E46-8BA5-4E56-8B31-BFACBC37B260}" type="datetime1">
              <a:rPr lang="en-US" smtClean="0"/>
              <a:t>3/25/2015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l-GR" smtClean="0"/>
              <a:t>ΕΡΕ ΕΠΕΡΕ </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2AD29D-7A55-4F78-A3D7-76680DF54143}" type="datetime1">
              <a:rPr lang="en-US" smtClean="0"/>
              <a:t>3/25/2015</a:t>
            </a:fld>
            <a:endParaRPr lang="en-US" dirty="0"/>
          </a:p>
        </p:txBody>
      </p:sp>
      <p:sp>
        <p:nvSpPr>
          <p:cNvPr id="6" name="Footer Placeholder 5"/>
          <p:cNvSpPr>
            <a:spLocks noGrp="1"/>
          </p:cNvSpPr>
          <p:nvPr>
            <p:ph type="ftr" sz="quarter" idx="11"/>
          </p:nvPr>
        </p:nvSpPr>
        <p:spPr/>
        <p:txBody>
          <a:bodyPr/>
          <a:lstStyle/>
          <a:p>
            <a:r>
              <a:rPr lang="el-GR" smtClean="0"/>
              <a:t>ΕΡΕ ΕΠΕΡΕ </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3CD774D-180A-48B6-A35A-3614688A8747}" type="datetime1">
              <a:rPr lang="en-US" smtClean="0"/>
              <a:t>3/25/2015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l-GR" smtClean="0"/>
              <a:t>ΕΡΕ ΕΠΕΡΕ </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4.png"/><Relationship Id="rId1" Type="http://schemas.openxmlformats.org/officeDocument/2006/relationships/slideLayout" Target="../slideLayouts/slideLayout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4.png"/><Relationship Id="rId1" Type="http://schemas.openxmlformats.org/officeDocument/2006/relationships/slideLayout" Target="../slideLayouts/slideLayout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lnSpc>
                <a:spcPct val="150000"/>
              </a:lnSpc>
            </a:pPr>
            <a:r>
              <a:rPr lang="el-GR" sz="3200" dirty="0"/>
              <a:t/>
            </a:r>
            <a:br>
              <a:rPr lang="el-GR" sz="3200" dirty="0"/>
            </a:br>
            <a:r>
              <a:rPr lang="el-GR" sz="3200" dirty="0"/>
              <a:t/>
            </a:r>
            <a:br>
              <a:rPr lang="el-GR" sz="3200" dirty="0"/>
            </a:br>
            <a:r>
              <a:rPr lang="el-GR" sz="3200" dirty="0" smtClean="0"/>
              <a:t/>
            </a:r>
            <a:br>
              <a:rPr lang="el-GR" sz="3200" dirty="0" smtClean="0"/>
            </a:br>
            <a:r>
              <a:rPr lang="el-GR" sz="2600" b="1" u="sng" dirty="0" smtClean="0">
                <a:effectLst>
                  <a:outerShdw blurRad="38100" dist="38100" dir="2700000" algn="tl">
                    <a:srgbClr val="000000">
                      <a:alpha val="43137"/>
                    </a:srgbClr>
                  </a:outerShdw>
                </a:effectLst>
              </a:rPr>
              <a:t>Πρόταση Έργου:</a:t>
            </a:r>
            <a:r>
              <a:rPr lang="el-GR" sz="2600" dirty="0" smtClean="0"/>
              <a:t/>
            </a:r>
            <a:br>
              <a:rPr lang="el-GR" sz="2600" dirty="0" smtClean="0"/>
            </a:br>
            <a:r>
              <a:rPr lang="el-GR" sz="2600" kern="1300" cap="all" spc="-150" dirty="0" smtClean="0">
                <a:latin typeface="+mn-lt"/>
              </a:rPr>
              <a:t>«</a:t>
            </a:r>
            <a:r>
              <a:rPr lang="el-GR" sz="2600" b="1" i="1" kern="1300" cap="all" spc="-150" dirty="0" err="1" smtClean="0">
                <a:latin typeface="+mn-lt"/>
              </a:rPr>
              <a:t>Αναπτυξη</a:t>
            </a:r>
            <a:r>
              <a:rPr lang="el-GR" sz="2600" b="1" i="1" kern="1300" cap="all" spc="-150" dirty="0" smtClean="0">
                <a:latin typeface="+mn-lt"/>
              </a:rPr>
              <a:t> </a:t>
            </a:r>
            <a:r>
              <a:rPr lang="el-GR" sz="2600" b="1" i="1" kern="1300" cap="all" spc="-150" dirty="0" err="1" smtClean="0">
                <a:latin typeface="+mn-lt"/>
              </a:rPr>
              <a:t>Συστηματο</a:t>
            </a:r>
            <a:r>
              <a:rPr lang="el-GR" sz="2600" b="1" i="1" kern="1300" cap="all" spc="-150" dirty="0" err="1">
                <a:latin typeface="+mn-lt"/>
              </a:rPr>
              <a:t>Σ</a:t>
            </a:r>
            <a:r>
              <a:rPr lang="el-GR" sz="2600" b="1" i="1" kern="1300" cap="all" spc="-150" dirty="0" smtClean="0">
                <a:latin typeface="+mn-lt"/>
              </a:rPr>
              <a:t> </a:t>
            </a:r>
            <a:r>
              <a:rPr lang="el-GR" sz="2600" b="1" i="1" kern="1300" cap="all" spc="-150" dirty="0" err="1" smtClean="0">
                <a:latin typeface="+mn-lt"/>
              </a:rPr>
              <a:t>ΑναφοραΣ</a:t>
            </a:r>
            <a:r>
              <a:rPr lang="el-GR" sz="2600" b="1" i="1" kern="1300" cap="all" spc="-150" dirty="0" smtClean="0">
                <a:latin typeface="+mn-lt"/>
              </a:rPr>
              <a:t> </a:t>
            </a:r>
            <a:r>
              <a:rPr lang="el-GR" sz="2600" b="1" i="1" kern="1300" cap="all" spc="-150" dirty="0">
                <a:latin typeface="+mn-lt"/>
              </a:rPr>
              <a:t>των </a:t>
            </a:r>
            <a:r>
              <a:rPr lang="el-GR" sz="2600" b="1" i="1" kern="1300" cap="all" spc="-150" dirty="0" err="1" smtClean="0">
                <a:latin typeface="+mn-lt"/>
              </a:rPr>
              <a:t>Ρευματικ</a:t>
            </a:r>
            <a:r>
              <a:rPr lang="el-GR" sz="2600" b="1" i="1" kern="1300" cap="all" spc="-150" dirty="0" err="1">
                <a:latin typeface="+mn-lt"/>
              </a:rPr>
              <a:t>ω</a:t>
            </a:r>
            <a:r>
              <a:rPr lang="el-GR" sz="2600" b="1" i="1" kern="1300" cap="all" spc="-150" dirty="0" err="1" smtClean="0">
                <a:latin typeface="+mn-lt"/>
              </a:rPr>
              <a:t>ν</a:t>
            </a:r>
            <a:r>
              <a:rPr lang="el-GR" sz="2600" b="1" i="1" kern="1300" cap="all" spc="-150" dirty="0" smtClean="0">
                <a:latin typeface="+mn-lt"/>
              </a:rPr>
              <a:t> </a:t>
            </a:r>
            <a:r>
              <a:rPr lang="el-GR" sz="2600" b="1" i="1" kern="1300" cap="all" spc="-150" dirty="0" err="1" smtClean="0">
                <a:latin typeface="+mn-lt"/>
              </a:rPr>
              <a:t>Παθησεων</a:t>
            </a:r>
            <a:r>
              <a:rPr lang="el-GR" sz="2600" b="1" i="1" kern="1300" cap="all" spc="-150" dirty="0" smtClean="0">
                <a:latin typeface="+mn-lt"/>
              </a:rPr>
              <a:t> </a:t>
            </a:r>
            <a:r>
              <a:rPr lang="el-GR" sz="2600" b="1" i="1" kern="1300" cap="all" spc="-150" dirty="0" err="1" smtClean="0">
                <a:latin typeface="+mn-lt"/>
              </a:rPr>
              <a:t>ωΣ</a:t>
            </a:r>
            <a:r>
              <a:rPr lang="el-GR" sz="2600" b="1" i="1" kern="1300" cap="all" spc="-150" dirty="0" smtClean="0">
                <a:latin typeface="+mn-lt"/>
              </a:rPr>
              <a:t> </a:t>
            </a:r>
            <a:r>
              <a:rPr lang="el-GR" sz="2600" b="1" i="1" kern="1300" cap="all" spc="-150" dirty="0" err="1" smtClean="0">
                <a:latin typeface="+mn-lt"/>
              </a:rPr>
              <a:t>Μετρο</a:t>
            </a:r>
            <a:r>
              <a:rPr lang="el-GR" sz="2600" b="1" i="1" kern="1300" cap="all" spc="-150" dirty="0" smtClean="0">
                <a:latin typeface="+mn-lt"/>
              </a:rPr>
              <a:t> </a:t>
            </a:r>
            <a:r>
              <a:rPr lang="el-GR" sz="2600" b="1" i="1" kern="1300" cap="all" spc="-150" dirty="0" err="1" smtClean="0">
                <a:latin typeface="+mn-lt"/>
              </a:rPr>
              <a:t>Ελεγχου</a:t>
            </a:r>
            <a:r>
              <a:rPr lang="el-GR" sz="2600" b="1" i="1" kern="1300" cap="all" spc="-150" dirty="0" smtClean="0">
                <a:latin typeface="+mn-lt"/>
              </a:rPr>
              <a:t>  </a:t>
            </a:r>
            <a:r>
              <a:rPr lang="el-GR" sz="2600" b="1" i="1" kern="1300" cap="all" spc="-150" dirty="0" err="1" smtClean="0">
                <a:latin typeface="+mn-lt"/>
              </a:rPr>
              <a:t>τηΣ</a:t>
            </a:r>
            <a:r>
              <a:rPr lang="el-GR" sz="2600" b="1" i="1" kern="1300" cap="all" spc="-150" dirty="0" smtClean="0">
                <a:latin typeface="+mn-lt"/>
              </a:rPr>
              <a:t> </a:t>
            </a:r>
            <a:r>
              <a:rPr lang="el-GR" sz="2600" b="1" i="1" kern="1300" cap="all" spc="-150" dirty="0" err="1" smtClean="0">
                <a:latin typeface="+mn-lt"/>
              </a:rPr>
              <a:t>ΦαρμακευτικηΣ</a:t>
            </a:r>
            <a:r>
              <a:rPr lang="el-GR" sz="2600" b="1" i="1" kern="1300" cap="all" spc="-150" dirty="0" smtClean="0">
                <a:latin typeface="+mn-lt"/>
              </a:rPr>
              <a:t> </a:t>
            </a:r>
            <a:r>
              <a:rPr lang="el-GR" sz="2600" b="1" i="1" kern="1300" cap="all" spc="-150" dirty="0" err="1" smtClean="0">
                <a:latin typeface="+mn-lt"/>
              </a:rPr>
              <a:t>Δαπανησ</a:t>
            </a:r>
            <a:r>
              <a:rPr lang="el-GR" sz="2600" b="1" i="1" kern="1300" cap="all" spc="-150" dirty="0" smtClean="0">
                <a:latin typeface="+mn-lt"/>
              </a:rPr>
              <a:t> και </a:t>
            </a:r>
            <a:r>
              <a:rPr lang="el-GR" sz="2600" b="1" i="1" kern="1300" cap="all" spc="-150" dirty="0" err="1" smtClean="0">
                <a:latin typeface="+mn-lt"/>
              </a:rPr>
              <a:t>τησ</a:t>
            </a:r>
            <a:r>
              <a:rPr lang="el-GR" sz="2600" b="1" i="1" kern="1300" cap="all" spc="-150" dirty="0" smtClean="0">
                <a:latin typeface="+mn-lt"/>
              </a:rPr>
              <a:t> </a:t>
            </a:r>
            <a:r>
              <a:rPr lang="el-GR" sz="2600" b="1" i="1" kern="1300" cap="all" spc="-150" dirty="0" err="1">
                <a:latin typeface="+mn-lt"/>
              </a:rPr>
              <a:t>ΔΙΑΧΕΙΡιΣΗΣ</a:t>
            </a:r>
            <a:r>
              <a:rPr lang="el-GR" sz="2600" b="1" i="1" kern="1300" cap="all" spc="-150" dirty="0">
                <a:latin typeface="+mn-lt"/>
              </a:rPr>
              <a:t> ΤΩΝ </a:t>
            </a:r>
            <a:r>
              <a:rPr lang="el-GR" sz="2600" b="1" i="1" kern="1300" cap="all" spc="-150" dirty="0" err="1">
                <a:latin typeface="+mn-lt"/>
              </a:rPr>
              <a:t>υπηρεσιων</a:t>
            </a:r>
            <a:r>
              <a:rPr lang="el-GR" sz="2600" b="1" i="1" kern="1300" cap="all" spc="-150" dirty="0">
                <a:latin typeface="+mn-lt"/>
              </a:rPr>
              <a:t> </a:t>
            </a:r>
            <a:r>
              <a:rPr lang="el-GR" sz="2600" b="1" i="1" kern="1300" cap="all" spc="-150" dirty="0" err="1" smtClean="0">
                <a:latin typeface="+mn-lt"/>
              </a:rPr>
              <a:t>υγεια</a:t>
            </a:r>
            <a:r>
              <a:rPr lang="el-GR" sz="2600" b="1" i="1" kern="1300" cap="all" spc="-150" dirty="0" err="1">
                <a:latin typeface="+mn-lt"/>
              </a:rPr>
              <a:t>Σ</a:t>
            </a:r>
            <a:r>
              <a:rPr lang="el-GR" sz="2600" b="1" i="1" kern="1300" cap="all" spc="-150" dirty="0" smtClean="0">
                <a:latin typeface="+mn-lt"/>
              </a:rPr>
              <a:t>» </a:t>
            </a:r>
            <a:endParaRPr lang="el-GR" sz="2600" b="1" i="1" kern="1300" cap="all" spc="-150" dirty="0">
              <a:latin typeface="+mn-lt"/>
            </a:endParaRPr>
          </a:p>
        </p:txBody>
      </p:sp>
      <p:pic>
        <p:nvPicPr>
          <p:cNvPr id="5" name="Picture 2" descr="http://www.ere.gr/images/ere_lnew_new.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3747" y="454152"/>
            <a:ext cx="2705466" cy="1666875"/>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fld id="{7950FE35-B716-4E95-8CFC-2BB14E7C445E}" type="datetime1">
              <a:rPr lang="en-US" smtClean="0"/>
              <a:t>3/25/2015</a:t>
            </a:fld>
            <a:endParaRPr lang="en-US" dirty="0"/>
          </a:p>
        </p:txBody>
      </p:sp>
      <p:sp>
        <p:nvSpPr>
          <p:cNvPr id="6" name="Footer Placeholder 5"/>
          <p:cNvSpPr>
            <a:spLocks noGrp="1"/>
          </p:cNvSpPr>
          <p:nvPr>
            <p:ph type="ftr" sz="quarter" idx="11"/>
          </p:nvPr>
        </p:nvSpPr>
        <p:spPr/>
        <p:txBody>
          <a:bodyPr/>
          <a:lstStyle/>
          <a:p>
            <a:r>
              <a:rPr lang="el-GR" smtClean="0"/>
              <a:t>ΕΡΕ ΕΠΕΡΕ </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1</a:t>
            </a:fld>
            <a:endParaRPr lang="en-US" dirty="0"/>
          </a:p>
        </p:txBody>
      </p:sp>
      <p:pic>
        <p:nvPicPr>
          <p:cNvPr id="1028" name="Picture 4" descr="http://www.eumedline.eu/image/200/200/files/images/myoskeletikes_pathiseis932109.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6717" y="454152"/>
            <a:ext cx="2133892" cy="2246202"/>
          </a:xfrm>
          <a:prstGeom prst="rect">
            <a:avLst/>
          </a:prstGeom>
          <a:noFill/>
          <a:extLst>
            <a:ext uri="{909E8E84-426E-40DD-AFC4-6F175D3DCCD1}">
              <a14:hiddenFill xmlns:a14="http://schemas.microsoft.com/office/drawing/2010/main">
                <a:solidFill>
                  <a:srgbClr val="FFFFFF"/>
                </a:solidFill>
              </a14:hiddenFill>
            </a:ext>
          </a:extLst>
        </p:spPr>
      </p:pic>
      <p:sp>
        <p:nvSpPr>
          <p:cNvPr id="8" name="AutoShape 6" descr="Αποτέλεσμα εικόνας για ρευματικές παθήσεις"/>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pic>
        <p:nvPicPr>
          <p:cNvPr id="1038" name="Picture 14" descr="http://www.runningnews.gr/lib_photos/articles/2014_01_07_epigonatida/image00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32351" y="454152"/>
            <a:ext cx="2161638" cy="21616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245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content.4ty.gr/merchants/photos/2013/12/40042-REYMATOLOGOI-GIASNA-GIOKITS-KAKABOYLI---REYMATOLOGOS-KATERINI---OSTEOPOROSI-KATERINI-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6218"/>
            <a:ext cx="4097438" cy="1610202"/>
          </a:xfrm>
          <a:prstGeom prst="rect">
            <a:avLst/>
          </a:prstGeom>
          <a:noFill/>
          <a:effectLst>
            <a:outerShdw blurRad="50800" dist="50800" dir="5400000" algn="ctr" rotWithShape="0">
              <a:srgbClr val="000000">
                <a:alpha val="32000"/>
              </a:srgbClr>
            </a:outerShdw>
          </a:effectLst>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a:xfrm>
            <a:off x="382555" y="2761860"/>
            <a:ext cx="3200400" cy="1547971"/>
          </a:xfrm>
        </p:spPr>
        <p:txBody>
          <a:bodyPr>
            <a:normAutofit/>
          </a:bodyPr>
          <a:lstStyle/>
          <a:p>
            <a:r>
              <a:rPr lang="el-GR" spc="100" dirty="0" smtClean="0"/>
              <a:t>Αναμενόμενα αποτελέσματα </a:t>
            </a:r>
            <a:endParaRPr lang="el-GR" spc="100" dirty="0"/>
          </a:p>
        </p:txBody>
      </p:sp>
      <p:sp>
        <p:nvSpPr>
          <p:cNvPr id="8" name="Content Placeholder 7"/>
          <p:cNvSpPr>
            <a:spLocks noGrp="1"/>
          </p:cNvSpPr>
          <p:nvPr>
            <p:ph idx="1"/>
          </p:nvPr>
        </p:nvSpPr>
        <p:spPr/>
        <p:txBody>
          <a:bodyPr>
            <a:normAutofit/>
          </a:bodyPr>
          <a:lstStyle/>
          <a:p>
            <a:pPr lvl="0">
              <a:buFont typeface="Courier New" panose="02070309020205020404" pitchFamily="49" charset="0"/>
              <a:buChar char="o"/>
            </a:pPr>
            <a:r>
              <a:rPr lang="el-GR" sz="1600" b="1" i="1" spc="100" dirty="0" smtClean="0"/>
              <a:t> Πλήρης </a:t>
            </a:r>
            <a:r>
              <a:rPr lang="el-GR" sz="1600" b="1" i="1" spc="100" dirty="0"/>
              <a:t>καταγραφή των ασθενών με Ρευματικές Παθήσεις </a:t>
            </a:r>
          </a:p>
          <a:p>
            <a:pPr lvl="0">
              <a:buFont typeface="Courier New" panose="02070309020205020404" pitchFamily="49" charset="0"/>
              <a:buChar char="o"/>
            </a:pPr>
            <a:r>
              <a:rPr lang="el-GR" sz="1600" b="1" i="1" spc="100" dirty="0" smtClean="0"/>
              <a:t> Καταγραφή </a:t>
            </a:r>
            <a:r>
              <a:rPr lang="el-GR" sz="1600" b="1" i="1" spc="100" dirty="0"/>
              <a:t>της συχνότητας, τη βαρύτητας, και της πρόγνωσης ανά νόσο</a:t>
            </a:r>
          </a:p>
          <a:p>
            <a:pPr lvl="0">
              <a:buFont typeface="Courier New" panose="02070309020205020404" pitchFamily="49" charset="0"/>
              <a:buChar char="o"/>
            </a:pPr>
            <a:r>
              <a:rPr lang="el-GR" sz="1600" b="1" i="1" spc="100" dirty="0" smtClean="0"/>
              <a:t> Χρήση </a:t>
            </a:r>
            <a:r>
              <a:rPr lang="el-GR" sz="1600" b="1" i="1" spc="100" dirty="0"/>
              <a:t>των υπηρεσιών υγείας για κάθε ξεχωριστή Ρευματική Πάθηση</a:t>
            </a:r>
          </a:p>
          <a:p>
            <a:pPr lvl="0">
              <a:buFont typeface="Courier New" panose="02070309020205020404" pitchFamily="49" charset="0"/>
              <a:buChar char="o"/>
            </a:pPr>
            <a:r>
              <a:rPr lang="el-GR" sz="1600" b="1" i="1" spc="100" dirty="0" smtClean="0"/>
              <a:t> Δεδομένα </a:t>
            </a:r>
            <a:r>
              <a:rPr lang="el-GR" sz="1600" b="1" i="1" spc="100" dirty="0"/>
              <a:t>ασφάλειας, αποτελεσματικότητας και επιβίωσης των θεραπειών</a:t>
            </a:r>
          </a:p>
          <a:p>
            <a:pPr lvl="0">
              <a:buFont typeface="Courier New" panose="02070309020205020404" pitchFamily="49" charset="0"/>
              <a:buChar char="o"/>
            </a:pPr>
            <a:r>
              <a:rPr lang="el-GR" sz="1600" b="1" i="1" spc="100" dirty="0" smtClean="0"/>
              <a:t> Προσδιορισμός </a:t>
            </a:r>
            <a:r>
              <a:rPr lang="el-GR" sz="1600" b="1" i="1" spc="100" dirty="0"/>
              <a:t>του άμεσου και έμμεσου κόστους ανά πάθηση / θεραπευτική κατηγορία </a:t>
            </a:r>
          </a:p>
          <a:p>
            <a:pPr lvl="0">
              <a:buFont typeface="Courier New" panose="02070309020205020404" pitchFamily="49" charset="0"/>
              <a:buChar char="o"/>
            </a:pPr>
            <a:r>
              <a:rPr lang="el-GR" sz="1600" b="1" i="1" spc="100" dirty="0" smtClean="0"/>
              <a:t> Εκτίμηση </a:t>
            </a:r>
            <a:r>
              <a:rPr lang="el-GR" sz="1600" b="1" i="1" spc="100" dirty="0"/>
              <a:t>της σχέσης κόστους-οφέλους των ακριβών θεραπειών (Ν. 3816)</a:t>
            </a:r>
          </a:p>
          <a:p>
            <a:pPr lvl="0">
              <a:buFont typeface="Courier New" panose="02070309020205020404" pitchFamily="49" charset="0"/>
              <a:buChar char="o"/>
            </a:pPr>
            <a:r>
              <a:rPr lang="el-GR" sz="1600" b="1" i="1" spc="100" dirty="0" smtClean="0"/>
              <a:t> Επίπεδα </a:t>
            </a:r>
            <a:r>
              <a:rPr lang="el-GR" sz="1600" b="1" i="1" spc="100" dirty="0"/>
              <a:t>ικανοποίησης των ασθενών από τις υπηρεσίες υγείας</a:t>
            </a:r>
          </a:p>
          <a:p>
            <a:pPr lvl="0">
              <a:buFont typeface="Courier New" panose="02070309020205020404" pitchFamily="49" charset="0"/>
              <a:buChar char="o"/>
            </a:pPr>
            <a:r>
              <a:rPr lang="el-GR" sz="1600" b="1" i="1" spc="100" dirty="0" smtClean="0"/>
              <a:t> Βαθμός διείσδυσης των μέτρων ενημέρωσης –ευαισθητοποίησης του πληθυσμού </a:t>
            </a:r>
            <a:endParaRPr lang="el-GR" sz="1600" b="1" i="1" spc="100" dirty="0"/>
          </a:p>
        </p:txBody>
      </p:sp>
      <p:sp>
        <p:nvSpPr>
          <p:cNvPr id="4" name="Date Placeholder 3"/>
          <p:cNvSpPr>
            <a:spLocks noGrp="1"/>
          </p:cNvSpPr>
          <p:nvPr>
            <p:ph type="dt" sz="half" idx="10"/>
          </p:nvPr>
        </p:nvSpPr>
        <p:spPr/>
        <p:txBody>
          <a:bodyPr/>
          <a:lstStyle/>
          <a:p>
            <a:fld id="{973DFD7A-385F-41D2-998F-1570F321EFF5}" type="datetime1">
              <a:rPr lang="en-US" smtClean="0"/>
              <a:t>3/25/2015</a:t>
            </a:fld>
            <a:endParaRPr lang="en-US" dirty="0"/>
          </a:p>
        </p:txBody>
      </p:sp>
      <p:sp>
        <p:nvSpPr>
          <p:cNvPr id="5" name="Footer Placeholder 4"/>
          <p:cNvSpPr>
            <a:spLocks noGrp="1"/>
          </p:cNvSpPr>
          <p:nvPr>
            <p:ph type="ftr" sz="quarter" idx="11"/>
          </p:nvPr>
        </p:nvSpPr>
        <p:spPr/>
        <p:txBody>
          <a:bodyPr/>
          <a:lstStyle/>
          <a:p>
            <a:r>
              <a:rPr lang="el-GR" dirty="0" smtClean="0"/>
              <a:t>ΕΡΕ ΕΠΕΡΕ </a:t>
            </a:r>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smtClean="0"/>
              <a:t>10</a:t>
            </a:fld>
            <a:endParaRPr lang="en-US" dirty="0"/>
          </a:p>
        </p:txBody>
      </p:sp>
    </p:spTree>
    <p:extLst>
      <p:ext uri="{BB962C8B-B14F-4D97-AF65-F5344CB8AC3E}">
        <p14:creationId xmlns:p14="http://schemas.microsoft.com/office/powerpoint/2010/main" val="24011461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content.4ty.gr/merchants/photos/2013/12/40042-REYMATOLOGOI-GIASNA-GIOKITS-KAKABOYLI---REYMATOLOGOS-KATERINI---OSTEOPOROSI-KATERINI-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6218"/>
            <a:ext cx="4097438" cy="1610202"/>
          </a:xfrm>
          <a:prstGeom prst="rect">
            <a:avLst/>
          </a:prstGeom>
          <a:noFill/>
          <a:effectLst>
            <a:outerShdw blurRad="50800" dist="50800" dir="5400000" algn="ctr" rotWithShape="0">
              <a:srgbClr val="000000">
                <a:alpha val="32000"/>
              </a:srgbClr>
            </a:outerShdw>
          </a:effectLst>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a:xfrm>
            <a:off x="465512" y="2654653"/>
            <a:ext cx="3200400" cy="2286000"/>
          </a:xfrm>
        </p:spPr>
        <p:txBody>
          <a:bodyPr/>
          <a:lstStyle/>
          <a:p>
            <a:r>
              <a:rPr lang="el-GR" dirty="0" smtClean="0"/>
              <a:t>Στρατηγικός Στόχος Υγείας που εξυπηρετεί </a:t>
            </a:r>
            <a:br>
              <a:rPr lang="el-GR" dirty="0" smtClean="0"/>
            </a:br>
            <a:endParaRPr lang="el-GR" dirty="0"/>
          </a:p>
        </p:txBody>
      </p:sp>
      <p:sp>
        <p:nvSpPr>
          <p:cNvPr id="8" name="Content Placeholder 7"/>
          <p:cNvSpPr>
            <a:spLocks noGrp="1"/>
          </p:cNvSpPr>
          <p:nvPr>
            <p:ph idx="1"/>
          </p:nvPr>
        </p:nvSpPr>
        <p:spPr/>
        <p:txBody>
          <a:bodyPr>
            <a:normAutofit/>
          </a:bodyPr>
          <a:lstStyle/>
          <a:p>
            <a:r>
              <a:rPr lang="el-GR" sz="1800" spc="100" dirty="0" smtClean="0"/>
              <a:t>Στρατηγικός στόχος </a:t>
            </a:r>
            <a:r>
              <a:rPr lang="el-GR" sz="1800" spc="100" dirty="0"/>
              <a:t>: </a:t>
            </a:r>
            <a:r>
              <a:rPr lang="el-GR" sz="1800" b="1" spc="100" dirty="0" smtClean="0"/>
              <a:t>«</a:t>
            </a:r>
            <a:r>
              <a:rPr lang="el-GR" sz="1800" b="1" spc="100" dirty="0"/>
              <a:t>Διασφάλιση της οικονομικής βιωσιμότητας του συστήματος υγείας»</a:t>
            </a:r>
            <a:r>
              <a:rPr lang="el-GR" sz="1800" spc="100" dirty="0"/>
              <a:t> και δευτερεύοντος: </a:t>
            </a:r>
            <a:r>
              <a:rPr lang="el-GR" sz="1800" b="1" spc="100" dirty="0"/>
              <a:t>«Βελτίωση της αποτελεσματικότητας και αποδοτικότητας του Συστήματος Υγείας και αναβάθμιση της ποιότητας των παρεχόμενων υπηρεσιών» </a:t>
            </a:r>
            <a:endParaRPr lang="el-GR" sz="1800" b="1" spc="100" dirty="0" smtClean="0"/>
          </a:p>
          <a:p>
            <a:endParaRPr lang="el-GR" sz="1800" spc="100" dirty="0"/>
          </a:p>
          <a:p>
            <a:r>
              <a:rPr lang="el-GR" sz="1800" b="1" spc="100" dirty="0"/>
              <a:t>[Πυλώνας 1] </a:t>
            </a:r>
            <a:endParaRPr lang="el-GR" sz="1800" b="1" spc="100" dirty="0" smtClean="0"/>
          </a:p>
          <a:p>
            <a:endParaRPr lang="el-GR" sz="1800" spc="100" dirty="0"/>
          </a:p>
          <a:p>
            <a:r>
              <a:rPr lang="el-GR" sz="1800" spc="100" dirty="0"/>
              <a:t>Συσχέτιση των αναπτυξιακών στόχων του τομέα υγείας με τους θεματικούς στόχους και τις επενδυτικές προτεραιότητες της στρατηγικής «Ευρώπη 2020» :</a:t>
            </a:r>
          </a:p>
          <a:p>
            <a:r>
              <a:rPr lang="el-GR" sz="1800" b="1" i="1" u="sng" spc="100" dirty="0"/>
              <a:t>Θεματικός στόχος 11 «Βελτίωση της θεσμικής ικανότητας και της αποτελεσματικότητας της δημόσιας διοίκησης</a:t>
            </a:r>
            <a:r>
              <a:rPr lang="el-GR" sz="1800" b="1" i="1" u="sng" spc="100" dirty="0" smtClean="0"/>
              <a:t>»</a:t>
            </a:r>
            <a:endParaRPr lang="el-GR" sz="1800" spc="100" dirty="0"/>
          </a:p>
        </p:txBody>
      </p:sp>
      <p:sp>
        <p:nvSpPr>
          <p:cNvPr id="4" name="Date Placeholder 3"/>
          <p:cNvSpPr>
            <a:spLocks noGrp="1"/>
          </p:cNvSpPr>
          <p:nvPr>
            <p:ph type="dt" sz="half" idx="10"/>
          </p:nvPr>
        </p:nvSpPr>
        <p:spPr/>
        <p:txBody>
          <a:bodyPr/>
          <a:lstStyle/>
          <a:p>
            <a:fld id="{973DFD7A-385F-41D2-998F-1570F321EFF5}" type="datetime1">
              <a:rPr lang="en-US" smtClean="0"/>
              <a:t>3/25/2015</a:t>
            </a:fld>
            <a:endParaRPr lang="en-US" dirty="0"/>
          </a:p>
        </p:txBody>
      </p:sp>
      <p:sp>
        <p:nvSpPr>
          <p:cNvPr id="5" name="Footer Placeholder 4"/>
          <p:cNvSpPr>
            <a:spLocks noGrp="1"/>
          </p:cNvSpPr>
          <p:nvPr>
            <p:ph type="ftr" sz="quarter" idx="11"/>
          </p:nvPr>
        </p:nvSpPr>
        <p:spPr/>
        <p:txBody>
          <a:bodyPr/>
          <a:lstStyle/>
          <a:p>
            <a:r>
              <a:rPr lang="el-GR" dirty="0" smtClean="0"/>
              <a:t>ΕΡΕ ΕΠΕΡΕ </a:t>
            </a:r>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smtClean="0"/>
              <a:t>11</a:t>
            </a:fld>
            <a:endParaRPr lang="en-US" dirty="0"/>
          </a:p>
        </p:txBody>
      </p:sp>
    </p:spTree>
    <p:extLst>
      <p:ext uri="{BB962C8B-B14F-4D97-AF65-F5344CB8AC3E}">
        <p14:creationId xmlns:p14="http://schemas.microsoft.com/office/powerpoint/2010/main" val="4497843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content.4ty.gr/merchants/photos/2013/12/40042-REYMATOLOGOI-GIASNA-GIOKITS-KAKABOYLI---REYMATOLOGOS-KATERINI---OSTEOPOROSI-KATERINI-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6218"/>
            <a:ext cx="4097438" cy="1610202"/>
          </a:xfrm>
          <a:prstGeom prst="rect">
            <a:avLst/>
          </a:prstGeom>
          <a:noFill/>
          <a:effectLst>
            <a:outerShdw blurRad="50800" dist="50800" dir="5400000" algn="ctr" rotWithShape="0">
              <a:srgbClr val="000000">
                <a:alpha val="32000"/>
              </a:srgbClr>
            </a:outerShdw>
          </a:effectLst>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a:xfrm>
            <a:off x="465512" y="2654653"/>
            <a:ext cx="3200400" cy="2286000"/>
          </a:xfrm>
        </p:spPr>
        <p:txBody>
          <a:bodyPr>
            <a:normAutofit fontScale="90000"/>
          </a:bodyPr>
          <a:lstStyle/>
          <a:p>
            <a:r>
              <a:rPr lang="el-GR" dirty="0" smtClean="0"/>
              <a:t>Εκτιμώμενος Προϋπολογισμός &amp; Διάρκεια Δράσης</a:t>
            </a:r>
            <a:br>
              <a:rPr lang="el-GR" dirty="0" smtClean="0"/>
            </a:br>
            <a:endParaRPr lang="el-GR" dirty="0"/>
          </a:p>
        </p:txBody>
      </p:sp>
      <p:sp>
        <p:nvSpPr>
          <p:cNvPr id="4" name="Date Placeholder 3"/>
          <p:cNvSpPr>
            <a:spLocks noGrp="1"/>
          </p:cNvSpPr>
          <p:nvPr>
            <p:ph type="dt" sz="half" idx="10"/>
          </p:nvPr>
        </p:nvSpPr>
        <p:spPr/>
        <p:txBody>
          <a:bodyPr/>
          <a:lstStyle/>
          <a:p>
            <a:fld id="{973DFD7A-385F-41D2-998F-1570F321EFF5}" type="datetime1">
              <a:rPr lang="en-US" smtClean="0"/>
              <a:t>3/25/2015</a:t>
            </a:fld>
            <a:endParaRPr lang="en-US" dirty="0"/>
          </a:p>
        </p:txBody>
      </p:sp>
      <p:sp>
        <p:nvSpPr>
          <p:cNvPr id="5" name="Footer Placeholder 4"/>
          <p:cNvSpPr>
            <a:spLocks noGrp="1"/>
          </p:cNvSpPr>
          <p:nvPr>
            <p:ph type="ftr" sz="quarter" idx="11"/>
          </p:nvPr>
        </p:nvSpPr>
        <p:spPr/>
        <p:txBody>
          <a:bodyPr/>
          <a:lstStyle/>
          <a:p>
            <a:r>
              <a:rPr lang="el-GR" dirty="0" smtClean="0"/>
              <a:t>ΕΡΕ ΕΠΕΡΕ </a:t>
            </a:r>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smtClean="0"/>
              <a:t>12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163320015"/>
              </p:ext>
            </p:extLst>
          </p:nvPr>
        </p:nvGraphicFramePr>
        <p:xfrm>
          <a:off x="4800600" y="731838"/>
          <a:ext cx="6492875"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9199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content.4ty.gr/merchants/photos/2013/12/40042-REYMATOLOGOI-GIASNA-GIOKITS-KAKABOYLI---REYMATOLOGOS-KATERINI---OSTEOPOROSI-KATERINI-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6218"/>
            <a:ext cx="4097438" cy="1610202"/>
          </a:xfrm>
          <a:prstGeom prst="rect">
            <a:avLst/>
          </a:prstGeom>
          <a:noFill/>
          <a:effectLst>
            <a:outerShdw blurRad="50800" dist="50800" dir="5400000" algn="ctr" rotWithShape="0">
              <a:srgbClr val="000000">
                <a:alpha val="32000"/>
              </a:srgbClr>
            </a:outerShdw>
          </a:effectLst>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a:xfrm>
            <a:off x="344215" y="2696566"/>
            <a:ext cx="3200400" cy="1134319"/>
          </a:xfrm>
        </p:spPr>
        <p:txBody>
          <a:bodyPr>
            <a:normAutofit/>
          </a:bodyPr>
          <a:lstStyle/>
          <a:p>
            <a:r>
              <a:rPr lang="el-GR" dirty="0" smtClean="0"/>
              <a:t>Περιεχόμενα Παρουσίασης </a:t>
            </a:r>
            <a:endParaRPr lang="el-GR" dirty="0"/>
          </a:p>
        </p:txBody>
      </p:sp>
      <p:sp>
        <p:nvSpPr>
          <p:cNvPr id="8" name="Content Placeholder 7"/>
          <p:cNvSpPr>
            <a:spLocks noGrp="1"/>
          </p:cNvSpPr>
          <p:nvPr>
            <p:ph idx="1"/>
          </p:nvPr>
        </p:nvSpPr>
        <p:spPr>
          <a:xfrm>
            <a:off x="4800600" y="1201985"/>
            <a:ext cx="6492240" cy="5257800"/>
          </a:xfrm>
        </p:spPr>
        <p:txBody>
          <a:bodyPr>
            <a:normAutofit/>
          </a:bodyPr>
          <a:lstStyle/>
          <a:p>
            <a:pPr marL="457200" indent="-457200">
              <a:lnSpc>
                <a:spcPct val="120000"/>
              </a:lnSpc>
              <a:buFont typeface="+mj-lt"/>
              <a:buAutoNum type="arabicPeriod"/>
            </a:pPr>
            <a:r>
              <a:rPr lang="el-GR" sz="1900" kern="1000" spc="200" dirty="0" smtClean="0"/>
              <a:t>Περιγραφή Δράσης </a:t>
            </a:r>
          </a:p>
          <a:p>
            <a:pPr marL="457200" indent="-457200">
              <a:lnSpc>
                <a:spcPct val="120000"/>
              </a:lnSpc>
              <a:buFont typeface="+mj-lt"/>
              <a:buAutoNum type="arabicPeriod"/>
            </a:pPr>
            <a:r>
              <a:rPr lang="el-GR" sz="1900" kern="1000" spc="200" dirty="0" smtClean="0"/>
              <a:t>Περιγραφή Αναγκαιότητας </a:t>
            </a:r>
          </a:p>
          <a:p>
            <a:pPr marL="457200" indent="-457200">
              <a:lnSpc>
                <a:spcPct val="120000"/>
              </a:lnSpc>
              <a:buFont typeface="+mj-lt"/>
              <a:buAutoNum type="arabicPeriod"/>
            </a:pPr>
            <a:r>
              <a:rPr lang="el-GR" sz="1900" kern="1000" spc="200" dirty="0" smtClean="0"/>
              <a:t>Κάλυψη Αναγκαιότητας</a:t>
            </a:r>
          </a:p>
          <a:p>
            <a:pPr marL="457200" indent="-457200">
              <a:lnSpc>
                <a:spcPct val="120000"/>
              </a:lnSpc>
              <a:buFont typeface="+mj-lt"/>
              <a:buAutoNum type="arabicPeriod"/>
            </a:pPr>
            <a:r>
              <a:rPr lang="el-GR" sz="1900" kern="1000" spc="200" dirty="0"/>
              <a:t>ΑΜΕΣΑ Ωφελούμενοι </a:t>
            </a:r>
            <a:r>
              <a:rPr lang="el-GR" sz="1900" kern="1000" spc="200" dirty="0" smtClean="0"/>
              <a:t> </a:t>
            </a:r>
            <a:endParaRPr lang="el-GR" sz="1900" kern="1000" spc="200" dirty="0"/>
          </a:p>
          <a:p>
            <a:pPr marL="457200" indent="-457200">
              <a:lnSpc>
                <a:spcPct val="120000"/>
              </a:lnSpc>
              <a:buFont typeface="+mj-lt"/>
              <a:buAutoNum type="arabicPeriod"/>
            </a:pPr>
            <a:r>
              <a:rPr lang="el-GR" sz="1900" kern="1000" spc="200" dirty="0" smtClean="0"/>
              <a:t>Αναλυτική Περιγραφή Δράσης</a:t>
            </a:r>
          </a:p>
          <a:p>
            <a:pPr marL="457200" indent="-457200">
              <a:lnSpc>
                <a:spcPct val="120000"/>
              </a:lnSpc>
              <a:buFont typeface="+mj-lt"/>
              <a:buAutoNum type="arabicPeriod"/>
            </a:pPr>
            <a:r>
              <a:rPr lang="el-GR" sz="1800" spc="200" dirty="0" smtClean="0">
                <a:solidFill>
                  <a:schemeClr val="tx1"/>
                </a:solidFill>
              </a:rPr>
              <a:t>Αναμενόμενα Αποτελέσματα </a:t>
            </a:r>
          </a:p>
          <a:p>
            <a:pPr marL="457200" indent="-457200">
              <a:lnSpc>
                <a:spcPct val="120000"/>
              </a:lnSpc>
              <a:buFont typeface="+mj-lt"/>
              <a:buAutoNum type="arabicPeriod"/>
            </a:pPr>
            <a:r>
              <a:rPr lang="el-GR" sz="1800" spc="200" dirty="0"/>
              <a:t>Στρατηγικό Στόχος Υγείας που </a:t>
            </a:r>
            <a:r>
              <a:rPr lang="el-GR" sz="1800" spc="200" dirty="0" smtClean="0"/>
              <a:t>εξυπηρετεί</a:t>
            </a:r>
          </a:p>
          <a:p>
            <a:pPr marL="457200" indent="-457200">
              <a:lnSpc>
                <a:spcPct val="120000"/>
              </a:lnSpc>
              <a:buFont typeface="+mj-lt"/>
              <a:buAutoNum type="arabicPeriod"/>
            </a:pPr>
            <a:r>
              <a:rPr lang="el-GR" sz="1800" spc="200" dirty="0"/>
              <a:t>Εκτιμώμενος Προϋπολογισμός &amp; Διάρκεια </a:t>
            </a:r>
            <a:r>
              <a:rPr lang="el-GR" sz="1800" spc="200" dirty="0" smtClean="0"/>
              <a:t>Δράσης</a:t>
            </a:r>
            <a:endParaRPr lang="el-GR" sz="1900" kern="1000" spc="200" dirty="0" smtClean="0"/>
          </a:p>
        </p:txBody>
      </p:sp>
      <p:sp>
        <p:nvSpPr>
          <p:cNvPr id="4" name="Date Placeholder 3"/>
          <p:cNvSpPr>
            <a:spLocks noGrp="1"/>
          </p:cNvSpPr>
          <p:nvPr>
            <p:ph type="dt" sz="half" idx="10"/>
          </p:nvPr>
        </p:nvSpPr>
        <p:spPr/>
        <p:txBody>
          <a:bodyPr/>
          <a:lstStyle/>
          <a:p>
            <a:fld id="{973DFD7A-385F-41D2-998F-1570F321EFF5}" type="datetime1">
              <a:rPr lang="en-US" smtClean="0"/>
              <a:t>3/25/2015</a:t>
            </a:fld>
            <a:endParaRPr lang="en-US" dirty="0"/>
          </a:p>
        </p:txBody>
      </p:sp>
      <p:sp>
        <p:nvSpPr>
          <p:cNvPr id="5" name="Footer Placeholder 4"/>
          <p:cNvSpPr>
            <a:spLocks noGrp="1"/>
          </p:cNvSpPr>
          <p:nvPr>
            <p:ph type="ftr" sz="quarter" idx="11"/>
          </p:nvPr>
        </p:nvSpPr>
        <p:spPr/>
        <p:txBody>
          <a:bodyPr/>
          <a:lstStyle/>
          <a:p>
            <a:r>
              <a:rPr lang="el-GR" dirty="0" smtClean="0"/>
              <a:t>ΕΡΕ ΕΠΕΡΕ </a:t>
            </a:r>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smtClean="0"/>
              <a:t>2</a:t>
            </a:fld>
            <a:endParaRPr lang="en-US" dirty="0"/>
          </a:p>
        </p:txBody>
      </p:sp>
    </p:spTree>
    <p:extLst>
      <p:ext uri="{BB962C8B-B14F-4D97-AF65-F5344CB8AC3E}">
        <p14:creationId xmlns:p14="http://schemas.microsoft.com/office/powerpoint/2010/main" val="1103157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content.4ty.gr/merchants/photos/2013/12/40042-REYMATOLOGOI-GIASNA-GIOKITS-KAKABOYLI---REYMATOLOGOS-KATERINI---OSTEOPOROSI-KATERINI-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6218"/>
            <a:ext cx="4097438" cy="1610202"/>
          </a:xfrm>
          <a:prstGeom prst="rect">
            <a:avLst/>
          </a:prstGeom>
          <a:noFill/>
          <a:effectLst>
            <a:outerShdw blurRad="50800" dist="50800" dir="5400000" algn="ctr" rotWithShape="0">
              <a:srgbClr val="000000">
                <a:alpha val="32000"/>
              </a:srgbClr>
            </a:outerShdw>
          </a:effectLst>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a:xfrm>
            <a:off x="354564" y="2720049"/>
            <a:ext cx="3200400" cy="1134319"/>
          </a:xfrm>
        </p:spPr>
        <p:txBody>
          <a:bodyPr>
            <a:normAutofit/>
          </a:bodyPr>
          <a:lstStyle/>
          <a:p>
            <a:r>
              <a:rPr lang="el-GR" spc="100" dirty="0" smtClean="0"/>
              <a:t>Περιγραφή Δράσης </a:t>
            </a:r>
            <a:endParaRPr lang="el-GR" spc="100" dirty="0"/>
          </a:p>
        </p:txBody>
      </p:sp>
      <p:sp>
        <p:nvSpPr>
          <p:cNvPr id="8" name="Content Placeholder 7"/>
          <p:cNvSpPr>
            <a:spLocks noGrp="1"/>
          </p:cNvSpPr>
          <p:nvPr>
            <p:ph idx="1"/>
          </p:nvPr>
        </p:nvSpPr>
        <p:spPr>
          <a:xfrm>
            <a:off x="4800600" y="658309"/>
            <a:ext cx="6492240" cy="5257800"/>
          </a:xfrm>
        </p:spPr>
        <p:txBody>
          <a:bodyPr>
            <a:normAutofit/>
          </a:bodyPr>
          <a:lstStyle/>
          <a:p>
            <a:r>
              <a:rPr lang="el-GR" sz="2400" u="sng" dirty="0" smtClean="0"/>
              <a:t>Ανάπτυξη συστήματος αναφοράς το οποίο στοχεύει :</a:t>
            </a:r>
          </a:p>
          <a:p>
            <a:endParaRPr lang="el-GR" sz="2600" u="sng" dirty="0" smtClean="0"/>
          </a:p>
          <a:p>
            <a:pPr>
              <a:buFont typeface="Wingdings" panose="05000000000000000000" pitchFamily="2" charset="2"/>
              <a:buChar char="Ø"/>
            </a:pPr>
            <a:r>
              <a:rPr lang="el-GR" sz="1600" b="1" spc="100" dirty="0" smtClean="0"/>
              <a:t> Αποτελεσματικότητα </a:t>
            </a:r>
            <a:r>
              <a:rPr lang="el-GR" sz="1600" b="1" spc="100" dirty="0"/>
              <a:t>και  αποδοτικότητα στη διάγνωση και θεραπεία των Ρευματικών Παθήσεων </a:t>
            </a:r>
            <a:endParaRPr lang="el-GR" sz="1600" b="1" spc="100" dirty="0" smtClean="0"/>
          </a:p>
          <a:p>
            <a:pPr>
              <a:buFont typeface="Wingdings" panose="05000000000000000000" pitchFamily="2" charset="2"/>
              <a:buChar char="Ø"/>
            </a:pPr>
            <a:r>
              <a:rPr lang="el-GR" sz="1600" b="1" spc="100" dirty="0" smtClean="0"/>
              <a:t> Έλεγχο/στάθμιση </a:t>
            </a:r>
            <a:r>
              <a:rPr lang="el-GR" sz="1600" b="1" spc="100" dirty="0"/>
              <a:t>κόστους-οφέλους </a:t>
            </a:r>
            <a:r>
              <a:rPr lang="el-GR" sz="1600" spc="100" dirty="0"/>
              <a:t>των υπηρεσιών υγείας (</a:t>
            </a:r>
            <a:r>
              <a:rPr lang="el-GR" sz="1600" spc="100" dirty="0" err="1"/>
              <a:t>cost-effect</a:t>
            </a:r>
            <a:r>
              <a:rPr lang="el-GR" sz="1600" spc="100" dirty="0"/>
              <a:t>) για την αντιμετώπιση των Ρευματικών </a:t>
            </a:r>
            <a:r>
              <a:rPr lang="el-GR" sz="1600" spc="100" dirty="0" smtClean="0"/>
              <a:t>Παθήσεων</a:t>
            </a:r>
            <a:endParaRPr lang="el-GR" sz="1600" spc="100" dirty="0"/>
          </a:p>
        </p:txBody>
      </p:sp>
      <p:sp>
        <p:nvSpPr>
          <p:cNvPr id="4" name="Date Placeholder 3"/>
          <p:cNvSpPr>
            <a:spLocks noGrp="1"/>
          </p:cNvSpPr>
          <p:nvPr>
            <p:ph type="dt" sz="half" idx="10"/>
          </p:nvPr>
        </p:nvSpPr>
        <p:spPr/>
        <p:txBody>
          <a:bodyPr/>
          <a:lstStyle/>
          <a:p>
            <a:fld id="{973DFD7A-385F-41D2-998F-1570F321EFF5}" type="datetime1">
              <a:rPr lang="en-US" smtClean="0"/>
              <a:t>3/25/2015</a:t>
            </a:fld>
            <a:endParaRPr lang="en-US" dirty="0"/>
          </a:p>
        </p:txBody>
      </p:sp>
      <p:sp>
        <p:nvSpPr>
          <p:cNvPr id="5" name="Footer Placeholder 4"/>
          <p:cNvSpPr>
            <a:spLocks noGrp="1"/>
          </p:cNvSpPr>
          <p:nvPr>
            <p:ph type="ftr" sz="quarter" idx="11"/>
          </p:nvPr>
        </p:nvSpPr>
        <p:spPr/>
        <p:txBody>
          <a:bodyPr/>
          <a:lstStyle/>
          <a:p>
            <a:r>
              <a:rPr lang="el-GR" dirty="0" smtClean="0"/>
              <a:t>ΕΡΕ ΕΠΕΡΕ </a:t>
            </a:r>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smtClean="0"/>
              <a:t>3</a:t>
            </a:fld>
            <a:endParaRPr lang="en-US" dirty="0"/>
          </a:p>
        </p:txBody>
      </p:sp>
      <p:graphicFrame>
        <p:nvGraphicFramePr>
          <p:cNvPr id="3" name="Diagram 2"/>
          <p:cNvGraphicFramePr/>
          <p:nvPr>
            <p:extLst>
              <p:ext uri="{D42A27DB-BD31-4B8C-83A1-F6EECF244321}">
                <p14:modId xmlns:p14="http://schemas.microsoft.com/office/powerpoint/2010/main" val="3667007519"/>
              </p:ext>
            </p:extLst>
          </p:nvPr>
        </p:nvGraphicFramePr>
        <p:xfrm>
          <a:off x="6430378" y="2975601"/>
          <a:ext cx="3768659" cy="33523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532222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content.4ty.gr/merchants/photos/2013/12/40042-REYMATOLOGOI-GIASNA-GIOKITS-KAKABOYLI---REYMATOLOGOS-KATERINI---OSTEOPOROSI-KATERINI-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6218"/>
            <a:ext cx="4097438" cy="1610202"/>
          </a:xfrm>
          <a:prstGeom prst="rect">
            <a:avLst/>
          </a:prstGeom>
          <a:noFill/>
          <a:effectLst>
            <a:outerShdw blurRad="50800" dist="50800" dir="5400000" algn="ctr" rotWithShape="0">
              <a:srgbClr val="000000">
                <a:alpha val="32000"/>
              </a:srgbClr>
            </a:outerShdw>
          </a:effectLst>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a:xfrm>
            <a:off x="383204" y="2765203"/>
            <a:ext cx="3200400" cy="1134319"/>
          </a:xfrm>
        </p:spPr>
        <p:txBody>
          <a:bodyPr>
            <a:normAutofit/>
          </a:bodyPr>
          <a:lstStyle/>
          <a:p>
            <a:r>
              <a:rPr lang="el-GR" spc="100" dirty="0" smtClean="0"/>
              <a:t>Περιγραφή Αναγκαιότητας </a:t>
            </a:r>
            <a:endParaRPr lang="el-GR" spc="100" dirty="0"/>
          </a:p>
        </p:txBody>
      </p:sp>
      <p:sp>
        <p:nvSpPr>
          <p:cNvPr id="8" name="Content Placeholder 7"/>
          <p:cNvSpPr>
            <a:spLocks noGrp="1"/>
          </p:cNvSpPr>
          <p:nvPr>
            <p:ph idx="1"/>
          </p:nvPr>
        </p:nvSpPr>
        <p:spPr>
          <a:xfrm>
            <a:off x="4800600" y="266218"/>
            <a:ext cx="6629400" cy="5957300"/>
          </a:xfrm>
        </p:spPr>
        <p:txBody>
          <a:bodyPr>
            <a:noAutofit/>
          </a:bodyPr>
          <a:lstStyle/>
          <a:p>
            <a:pPr marL="457200" indent="-457200">
              <a:buFont typeface="+mj-lt"/>
              <a:buAutoNum type="arabicPeriod"/>
            </a:pPr>
            <a:r>
              <a:rPr lang="el-GR" sz="1450" spc="100" dirty="0" smtClean="0"/>
              <a:t>Οι </a:t>
            </a:r>
            <a:r>
              <a:rPr lang="el-GR" sz="1450" spc="100" dirty="0"/>
              <a:t>Ρευματικές Παθήσεις και τα άλλα </a:t>
            </a:r>
            <a:r>
              <a:rPr lang="el-GR" sz="1450" spc="100" dirty="0" err="1"/>
              <a:t>Μυοσκελετικά</a:t>
            </a:r>
            <a:r>
              <a:rPr lang="el-GR" sz="1450" spc="100" dirty="0"/>
              <a:t> Νοσήματα κατατάσσονται διεθνώς </a:t>
            </a:r>
            <a:r>
              <a:rPr lang="el-GR" sz="1450" b="1" spc="100" dirty="0"/>
              <a:t>μεταξύ των πρώτων νοσημάτων που επιβαρύνουν το κοινωνικοοικονομικό </a:t>
            </a:r>
            <a:r>
              <a:rPr lang="el-GR" sz="1450" b="1" spc="100" dirty="0" smtClean="0"/>
              <a:t>σύνολο</a:t>
            </a:r>
          </a:p>
          <a:p>
            <a:pPr marL="457200" indent="-457200">
              <a:buFont typeface="+mj-lt"/>
              <a:buAutoNum type="arabicPeriod"/>
            </a:pPr>
            <a:r>
              <a:rPr lang="el-GR" sz="1450" spc="100" dirty="0" smtClean="0"/>
              <a:t>Η </a:t>
            </a:r>
            <a:r>
              <a:rPr lang="el-GR" sz="1450" spc="100" dirty="0"/>
              <a:t>Ευρωπαϊκή Ένωση με νομοθεσία της κατατάσσει τα νοσήματα αυτά  στα</a:t>
            </a:r>
            <a:r>
              <a:rPr lang="el-GR" sz="1450" b="1" spc="100" dirty="0"/>
              <a:t> «σημαντικά» </a:t>
            </a:r>
            <a:r>
              <a:rPr lang="el-GR" sz="1450" b="1" spc="100" dirty="0" smtClean="0"/>
              <a:t>νοσήματα. </a:t>
            </a:r>
            <a:r>
              <a:rPr lang="el-GR" sz="1450" spc="100" dirty="0" smtClean="0"/>
              <a:t>Με </a:t>
            </a:r>
            <a:r>
              <a:rPr lang="el-GR" sz="1450" spc="100" dirty="0"/>
              <a:t>τη διακήρυξη των Βρυξελλών </a:t>
            </a:r>
            <a:r>
              <a:rPr lang="en-US" sz="1450" spc="100" dirty="0"/>
              <a:t>(</a:t>
            </a:r>
            <a:r>
              <a:rPr lang="el-GR" sz="1450" spc="100" dirty="0" smtClean="0"/>
              <a:t>2010</a:t>
            </a:r>
            <a:r>
              <a:rPr lang="en-US" sz="1450" spc="100" dirty="0" smtClean="0"/>
              <a:t>)</a:t>
            </a:r>
            <a:r>
              <a:rPr lang="el-GR" sz="1450" spc="100" dirty="0" smtClean="0"/>
              <a:t> </a:t>
            </a:r>
            <a:r>
              <a:rPr lang="el-GR" sz="1450" spc="100" dirty="0"/>
              <a:t>προτρέπει τα κράτη μέλη για την εκπόνηση Εθνικών Σχεδίων Δράσης </a:t>
            </a:r>
            <a:endParaRPr lang="el-GR" sz="1450" spc="100" dirty="0" smtClean="0"/>
          </a:p>
          <a:p>
            <a:pPr marL="457200" indent="-457200">
              <a:buFont typeface="+mj-lt"/>
              <a:buAutoNum type="arabicPeriod"/>
            </a:pPr>
            <a:r>
              <a:rPr lang="en-US" sz="1450" spc="100" dirty="0"/>
              <a:t>H</a:t>
            </a:r>
            <a:r>
              <a:rPr lang="el-GR" sz="1450" spc="100" dirty="0" smtClean="0"/>
              <a:t> </a:t>
            </a:r>
            <a:r>
              <a:rPr lang="el-GR" sz="1450" spc="100" dirty="0"/>
              <a:t>αντιμετώπιση των </a:t>
            </a:r>
            <a:r>
              <a:rPr lang="el-GR" sz="1450" spc="100" dirty="0" err="1"/>
              <a:t>Ρευματοπαθών</a:t>
            </a:r>
            <a:r>
              <a:rPr lang="el-GR" sz="1450" spc="100" dirty="0"/>
              <a:t> γίνεται με </a:t>
            </a:r>
            <a:r>
              <a:rPr lang="el-GR" sz="1450" b="1" spc="100" dirty="0"/>
              <a:t>αποσπασματικό τρόπο και μεγάλες ελλείψεις </a:t>
            </a:r>
            <a:endParaRPr lang="el-GR" sz="1450" b="1" spc="100" dirty="0" smtClean="0"/>
          </a:p>
          <a:p>
            <a:pPr marL="457200" indent="-457200">
              <a:buFont typeface="+mj-lt"/>
              <a:buAutoNum type="arabicPeriod"/>
            </a:pPr>
            <a:r>
              <a:rPr lang="el-GR" sz="1450" b="1" u="sng" spc="100" dirty="0" smtClean="0"/>
              <a:t>ΔΕΝ υπάρχουν </a:t>
            </a:r>
            <a:r>
              <a:rPr lang="el-GR" sz="1450" b="1" u="sng" spc="100" dirty="0"/>
              <a:t>Αρχεία Καταγραφής για τις Ρευματικές Παθήσεις </a:t>
            </a:r>
            <a:endParaRPr lang="el-GR" sz="1450" u="sng" spc="100" dirty="0"/>
          </a:p>
          <a:p>
            <a:pPr marL="457200" indent="-457200">
              <a:buFont typeface="+mj-lt"/>
              <a:buAutoNum type="arabicPeriod"/>
            </a:pPr>
            <a:r>
              <a:rPr lang="el-GR" sz="1450" spc="100" dirty="0" smtClean="0"/>
              <a:t>Ο </a:t>
            </a:r>
            <a:r>
              <a:rPr lang="el-GR" sz="1450" spc="100" dirty="0"/>
              <a:t>πλούτος των επιδημιολογικών δεδομένων που καταγράφονται </a:t>
            </a:r>
            <a:r>
              <a:rPr lang="el-GR" sz="1450" spc="100" dirty="0" smtClean="0"/>
              <a:t>από </a:t>
            </a:r>
            <a:r>
              <a:rPr lang="el-GR" sz="1450" spc="100" dirty="0"/>
              <a:t>τους ιατρούς </a:t>
            </a:r>
            <a:r>
              <a:rPr lang="el-GR" sz="1450" spc="100" dirty="0" smtClean="0"/>
              <a:t>μέσω της ηλεκτρονικής </a:t>
            </a:r>
            <a:r>
              <a:rPr lang="el-GR" sz="1450" spc="100" dirty="0" err="1" smtClean="0"/>
              <a:t>συνταγογράφησης</a:t>
            </a:r>
            <a:r>
              <a:rPr lang="el-GR" sz="1450" spc="100" dirty="0" smtClean="0"/>
              <a:t> </a:t>
            </a:r>
            <a:r>
              <a:rPr lang="el-GR" sz="1450" b="1" u="sng" spc="100" dirty="0"/>
              <a:t>παραμένει σχεδόν αναξιοποίητος αφού δεν υπάρχει κανένα πρωτόκολλο καταγραφής και εξαγωγής δεδομένων</a:t>
            </a:r>
            <a:r>
              <a:rPr lang="el-GR" sz="1450" spc="100" dirty="0"/>
              <a:t>. </a:t>
            </a:r>
            <a:endParaRPr lang="el-GR" sz="1450" spc="100" dirty="0" smtClean="0"/>
          </a:p>
          <a:p>
            <a:pPr marL="457200" indent="-457200">
              <a:buFont typeface="+mj-lt"/>
              <a:buAutoNum type="arabicPeriod"/>
            </a:pPr>
            <a:r>
              <a:rPr lang="el-GR" sz="1450" b="1" u="sng" spc="100" dirty="0" smtClean="0"/>
              <a:t>Αναξιοποίητα </a:t>
            </a:r>
            <a:r>
              <a:rPr lang="el-GR" sz="1450" b="1" u="sng" spc="100" dirty="0"/>
              <a:t>είναι και τα δεδομένα που διαθέτουν τα φαρμακεία του ΕΟΠΥΥ και των φαρμακεία των Νοσοκομείων </a:t>
            </a:r>
            <a:r>
              <a:rPr lang="el-GR" sz="1450" spc="100" dirty="0"/>
              <a:t>που χορηγούν τους βιολογικούς </a:t>
            </a:r>
            <a:r>
              <a:rPr lang="el-GR" sz="1450" spc="100" dirty="0" smtClean="0"/>
              <a:t>παράγοντες</a:t>
            </a:r>
            <a:endParaRPr lang="el-GR" sz="1450" spc="100" dirty="0"/>
          </a:p>
          <a:p>
            <a:pPr marL="457200" indent="-457200">
              <a:buFont typeface="+mj-lt"/>
              <a:buAutoNum type="arabicPeriod"/>
            </a:pPr>
            <a:r>
              <a:rPr lang="el-GR" sz="1450" spc="100" dirty="0" smtClean="0"/>
              <a:t>Δεν </a:t>
            </a:r>
            <a:r>
              <a:rPr lang="el-GR" sz="1450" spc="100" dirty="0"/>
              <a:t>έχουν παραχθεί συνολικά </a:t>
            </a:r>
            <a:r>
              <a:rPr lang="el-GR" sz="1450" spc="100" dirty="0" smtClean="0"/>
              <a:t>δεδομένα </a:t>
            </a:r>
            <a:r>
              <a:rPr lang="el-GR" sz="1450" spc="100" dirty="0"/>
              <a:t>σχετικά </a:t>
            </a:r>
            <a:r>
              <a:rPr lang="el-GR" sz="1450" b="1" u="sng" spc="100" dirty="0"/>
              <a:t>με το άμεσο και το έμμεσο κόστος που προκαλούν οι Ρευματικές Παθήσεις </a:t>
            </a:r>
            <a:endParaRPr lang="el-GR" sz="1450" b="1" u="sng" spc="100" dirty="0" smtClean="0"/>
          </a:p>
          <a:p>
            <a:pPr marL="457200" indent="-457200">
              <a:buFont typeface="+mj-lt"/>
              <a:buAutoNum type="arabicPeriod"/>
            </a:pPr>
            <a:r>
              <a:rPr lang="el-GR" sz="1450" b="1" u="sng" spc="100" dirty="0" smtClean="0"/>
              <a:t>Δεν </a:t>
            </a:r>
            <a:r>
              <a:rPr lang="el-GR" sz="1450" b="1" u="sng" spc="100" dirty="0"/>
              <a:t>έχει αποτυπωθεί η εικόνα του θεραπευτικού οφέλους  σε σχέση με το κόστος ανά Ρευματική Πάθηση -Θεραπευτική Κατηγορία</a:t>
            </a:r>
            <a:r>
              <a:rPr lang="el-GR" sz="1450" spc="100" dirty="0"/>
              <a:t> και ιδιαίτερα όσον αφορά τις θεραπείες υψηλού κόστους (βιολογικοί παράγοντες του Ν. 3816). </a:t>
            </a:r>
          </a:p>
        </p:txBody>
      </p:sp>
      <p:sp>
        <p:nvSpPr>
          <p:cNvPr id="4" name="Date Placeholder 3"/>
          <p:cNvSpPr>
            <a:spLocks noGrp="1"/>
          </p:cNvSpPr>
          <p:nvPr>
            <p:ph type="dt" sz="half" idx="10"/>
          </p:nvPr>
        </p:nvSpPr>
        <p:spPr/>
        <p:txBody>
          <a:bodyPr/>
          <a:lstStyle/>
          <a:p>
            <a:fld id="{973DFD7A-385F-41D2-998F-1570F321EFF5}" type="datetime1">
              <a:rPr lang="en-US" smtClean="0"/>
              <a:t>3/25/2015</a:t>
            </a:fld>
            <a:endParaRPr lang="en-US" dirty="0"/>
          </a:p>
        </p:txBody>
      </p:sp>
      <p:sp>
        <p:nvSpPr>
          <p:cNvPr id="5" name="Footer Placeholder 4"/>
          <p:cNvSpPr>
            <a:spLocks noGrp="1"/>
          </p:cNvSpPr>
          <p:nvPr>
            <p:ph type="ftr" sz="quarter" idx="11"/>
          </p:nvPr>
        </p:nvSpPr>
        <p:spPr/>
        <p:txBody>
          <a:bodyPr/>
          <a:lstStyle/>
          <a:p>
            <a:r>
              <a:rPr lang="el-GR" dirty="0" smtClean="0"/>
              <a:t>ΕΡΕ ΕΠΕΡΕ </a:t>
            </a:r>
            <a:endParaRPr lang="en-US" sz="1600" b="1" u="sng" spc="100" dirty="0">
              <a:solidFill>
                <a:schemeClr val="tx1">
                  <a:lumMod val="75000"/>
                  <a:lumOff val="25000"/>
                </a:schemeClr>
              </a:solidFill>
            </a:endParaRPr>
          </a:p>
        </p:txBody>
      </p:sp>
      <p:sp>
        <p:nvSpPr>
          <p:cNvPr id="6" name="Slide Number Placeholder 5"/>
          <p:cNvSpPr>
            <a:spLocks noGrp="1"/>
          </p:cNvSpPr>
          <p:nvPr>
            <p:ph type="sldNum" sz="quarter" idx="12"/>
          </p:nvPr>
        </p:nvSpPr>
        <p:spPr/>
        <p:txBody>
          <a:bodyPr/>
          <a:lstStyle/>
          <a:p>
            <a:fld id="{4CE482DC-2269-4F26-9D2A-7E44B1A4CD85}" type="slidenum">
              <a:rPr lang="en-US" smtClean="0"/>
              <a:t>4</a:t>
            </a:fld>
            <a:endParaRPr lang="en-US" dirty="0"/>
          </a:p>
        </p:txBody>
      </p:sp>
    </p:spTree>
    <p:extLst>
      <p:ext uri="{BB962C8B-B14F-4D97-AF65-F5344CB8AC3E}">
        <p14:creationId xmlns:p14="http://schemas.microsoft.com/office/powerpoint/2010/main" val="7734031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content.4ty.gr/merchants/photos/2013/12/40042-REYMATOLOGOI-GIASNA-GIOKITS-KAKABOYLI---REYMATOLOGOS-KATERINI---OSTEOPOROSI-KATERINI-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6218"/>
            <a:ext cx="4097438" cy="1610202"/>
          </a:xfrm>
          <a:prstGeom prst="rect">
            <a:avLst/>
          </a:prstGeom>
          <a:noFill/>
          <a:effectLst>
            <a:outerShdw blurRad="50800" dist="50800" dir="5400000" algn="ctr" rotWithShape="0">
              <a:srgbClr val="000000">
                <a:alpha val="32000"/>
              </a:srgbClr>
            </a:outerShdw>
          </a:effectLst>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a:xfrm>
            <a:off x="344214" y="2755601"/>
            <a:ext cx="3200400" cy="1134319"/>
          </a:xfrm>
        </p:spPr>
        <p:txBody>
          <a:bodyPr>
            <a:normAutofit/>
          </a:bodyPr>
          <a:lstStyle/>
          <a:p>
            <a:r>
              <a:rPr lang="el-GR" dirty="0" smtClean="0"/>
              <a:t>Κάλυψη  Αναγκαιότητας </a:t>
            </a:r>
            <a:endParaRPr lang="el-GR" dirty="0"/>
          </a:p>
        </p:txBody>
      </p:sp>
      <p:sp>
        <p:nvSpPr>
          <p:cNvPr id="4" name="Date Placeholder 3"/>
          <p:cNvSpPr>
            <a:spLocks noGrp="1"/>
          </p:cNvSpPr>
          <p:nvPr>
            <p:ph type="dt" sz="half" idx="10"/>
          </p:nvPr>
        </p:nvSpPr>
        <p:spPr/>
        <p:txBody>
          <a:bodyPr/>
          <a:lstStyle/>
          <a:p>
            <a:fld id="{973DFD7A-385F-41D2-998F-1570F321EFF5}" type="datetime1">
              <a:rPr lang="en-US" smtClean="0"/>
              <a:t>3/25/2015</a:t>
            </a:fld>
            <a:endParaRPr lang="en-US" dirty="0"/>
          </a:p>
        </p:txBody>
      </p:sp>
      <p:sp>
        <p:nvSpPr>
          <p:cNvPr id="5" name="Footer Placeholder 4"/>
          <p:cNvSpPr>
            <a:spLocks noGrp="1"/>
          </p:cNvSpPr>
          <p:nvPr>
            <p:ph type="ftr" sz="quarter" idx="11"/>
          </p:nvPr>
        </p:nvSpPr>
        <p:spPr/>
        <p:txBody>
          <a:bodyPr/>
          <a:lstStyle/>
          <a:p>
            <a:r>
              <a:rPr lang="el-GR" smtClean="0"/>
              <a:t>ΕΡΕ ΕΠΕΡΕ </a:t>
            </a:r>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smtClean="0"/>
              <a:t>5</a:t>
            </a:fld>
            <a:endParaRPr lang="en-US" dirty="0"/>
          </a:p>
        </p:txBody>
      </p:sp>
      <p:sp>
        <p:nvSpPr>
          <p:cNvPr id="3" name="Content Placeholder 2"/>
          <p:cNvSpPr>
            <a:spLocks noGrp="1"/>
          </p:cNvSpPr>
          <p:nvPr>
            <p:ph idx="1"/>
          </p:nvPr>
        </p:nvSpPr>
        <p:spPr>
          <a:xfrm>
            <a:off x="4800600" y="3136606"/>
            <a:ext cx="5752322" cy="2852714"/>
          </a:xfrm>
        </p:spPr>
        <p:txBody>
          <a:bodyPr>
            <a:normAutofit/>
          </a:bodyPr>
          <a:lstStyle/>
          <a:p>
            <a:pPr>
              <a:buFont typeface="Wingdings" panose="05000000000000000000" pitchFamily="2" charset="2"/>
              <a:buChar char="§"/>
            </a:pPr>
            <a:r>
              <a:rPr lang="el-GR" sz="1600" spc="100" dirty="0" smtClean="0"/>
              <a:t>Η </a:t>
            </a:r>
            <a:r>
              <a:rPr lang="el-GR" sz="1600" spc="100" dirty="0"/>
              <a:t>αποτελεσματική αντιμετώπιση των νοσημάτων αυτών θα βασισθεί στο μέλλον στα ερευνητικά δεδομένα (επιδημιολογικά,  </a:t>
            </a:r>
            <a:r>
              <a:rPr lang="el-GR" sz="1600" spc="100" dirty="0" err="1"/>
              <a:t>αιτιοπαθογενετικά</a:t>
            </a:r>
            <a:r>
              <a:rPr lang="el-GR" sz="1600" spc="100" dirty="0"/>
              <a:t>, κλινικά </a:t>
            </a:r>
            <a:r>
              <a:rPr lang="el-GR" sz="1600" spc="100" dirty="0" err="1"/>
              <a:t>κλπ</a:t>
            </a:r>
            <a:r>
              <a:rPr lang="el-GR" sz="1600" spc="100" dirty="0"/>
              <a:t>) που θα παραχθούν. </a:t>
            </a:r>
          </a:p>
          <a:p>
            <a:pPr>
              <a:buFont typeface="Wingdings" panose="05000000000000000000" pitchFamily="2" charset="2"/>
              <a:buChar char="§"/>
            </a:pPr>
            <a:r>
              <a:rPr lang="el-GR" sz="1600" spc="100" dirty="0"/>
              <a:t>Τ</a:t>
            </a:r>
            <a:r>
              <a:rPr lang="el-GR" sz="1600" spc="100" dirty="0" smtClean="0"/>
              <a:t>α </a:t>
            </a:r>
            <a:r>
              <a:rPr lang="el-GR" sz="1600" spc="100" dirty="0"/>
              <a:t>ελλείμματα που παρατηρούνται σήμερα στο σχεδιασμό ορθολογικών πολιτικών αντιμετώπισης των Ρευματικών Παθήσεων θα αντιμετωπισθούν καλύτερα με την αποτύπωση του φορτίου των νόσων αυτών στον ελληνικό πληθυσμό καθώς και της επιβάρυνσης που προκαλούν στο σύστημα υγείας και γενικότερα στην Εθνική Οικονομία.  </a:t>
            </a:r>
          </a:p>
          <a:p>
            <a:pPr marL="0" indent="0">
              <a:buNone/>
            </a:pPr>
            <a:endParaRPr lang="el-GR" dirty="0"/>
          </a:p>
        </p:txBody>
      </p:sp>
      <p:graphicFrame>
        <p:nvGraphicFramePr>
          <p:cNvPr id="8" name="Table 7"/>
          <p:cNvGraphicFramePr>
            <a:graphicFrameLocks noGrp="1"/>
          </p:cNvGraphicFramePr>
          <p:nvPr/>
        </p:nvGraphicFramePr>
        <p:xfrm>
          <a:off x="4688633" y="755779"/>
          <a:ext cx="6256175" cy="1903446"/>
        </p:xfrm>
        <a:graphic>
          <a:graphicData uri="http://schemas.openxmlformats.org/drawingml/2006/table">
            <a:tbl>
              <a:tblPr firstRow="1" bandRow="1">
                <a:tableStyleId>{5C22544A-7EE6-4342-B048-85BDC9FD1C3A}</a:tableStyleId>
              </a:tblPr>
              <a:tblGrid>
                <a:gridCol w="6256175"/>
              </a:tblGrid>
              <a:tr h="1903446">
                <a:tc>
                  <a:txBody>
                    <a:bodyPr/>
                    <a:lstStyle/>
                    <a:p>
                      <a:pPr marL="0" indent="0">
                        <a:buNone/>
                      </a:pPr>
                      <a:r>
                        <a:rPr lang="el-GR" sz="1600" b="1" i="1" spc="100" dirty="0" smtClean="0"/>
                        <a:t>ΕΡΩΤΗΜΑΤΑ</a:t>
                      </a:r>
                      <a:r>
                        <a:rPr lang="el-GR" sz="1600" b="1" i="1" spc="100" baseline="0" dirty="0" smtClean="0"/>
                        <a:t> ΠΟΥ ΘΑ ΑΠΑΝΤΗΘΟΥΝ:</a:t>
                      </a:r>
                      <a:endParaRPr lang="el-GR" sz="1600" b="1" i="1" spc="100" dirty="0" smtClean="0"/>
                    </a:p>
                    <a:p>
                      <a:pPr marL="0" indent="0">
                        <a:buNone/>
                      </a:pPr>
                      <a:endParaRPr lang="el-GR" sz="1600" b="1" i="1" spc="100" dirty="0" smtClean="0"/>
                    </a:p>
                    <a:p>
                      <a:pPr>
                        <a:buFont typeface="Wingdings" panose="05000000000000000000" pitchFamily="2" charset="2"/>
                        <a:buNone/>
                      </a:pPr>
                      <a:r>
                        <a:rPr lang="el-GR" sz="1600" b="1" i="1" u="none" spc="100" dirty="0" smtClean="0"/>
                        <a:t>Η ΣΥΧΝΟΤΗΤΑ, η ΒΑΡΥΤΗΤΑ, η ΠΡΟΓΝΩΣΗ, η ΑΠΟΤΕΛΕΣΜΑΤΙΚΟΤΗΤΑ  η ΑΣΦΑΛΕΙΑ των θεραπειών &amp; η ΒΕΛΤΙΣΤΟΠΟΙΗΣΗ  της σχέσης κόστους-οφέλους</a:t>
                      </a:r>
                      <a:endParaRPr lang="el-GR" sz="1600" i="1" u="none" spc="100" dirty="0" smtClean="0"/>
                    </a:p>
                    <a:p>
                      <a:endParaRPr lang="el-GR" dirty="0"/>
                    </a:p>
                  </a:txBody>
                  <a:tcPr/>
                </a:tc>
              </a:tr>
            </a:tbl>
          </a:graphicData>
        </a:graphic>
      </p:graphicFrame>
    </p:spTree>
    <p:extLst>
      <p:ext uri="{BB962C8B-B14F-4D97-AF65-F5344CB8AC3E}">
        <p14:creationId xmlns:p14="http://schemas.microsoft.com/office/powerpoint/2010/main" val="1613826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content.4ty.gr/merchants/photos/2013/12/40042-REYMATOLOGOI-GIASNA-GIOKITS-KAKABOYLI---REYMATOLOGOS-KATERINI---OSTEOPOROSI-KATERINI-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097438" cy="1610202"/>
          </a:xfrm>
          <a:prstGeom prst="rect">
            <a:avLst/>
          </a:prstGeom>
          <a:noFill/>
          <a:effectLst>
            <a:outerShdw blurRad="50800" dist="50800" dir="5400000" algn="ctr" rotWithShape="0">
              <a:srgbClr val="000000">
                <a:alpha val="32000"/>
              </a:srgbClr>
            </a:outerShdw>
          </a:effectLst>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a:xfrm>
            <a:off x="345882" y="2727608"/>
            <a:ext cx="3200400" cy="1368530"/>
          </a:xfrm>
        </p:spPr>
        <p:txBody>
          <a:bodyPr>
            <a:normAutofit fontScale="90000"/>
          </a:bodyPr>
          <a:lstStyle/>
          <a:p>
            <a:r>
              <a:rPr lang="el-GR" spc="100" dirty="0" smtClean="0"/>
              <a:t>ΑΜΕΣΑ</a:t>
            </a:r>
            <a:br>
              <a:rPr lang="el-GR" spc="100" dirty="0" smtClean="0"/>
            </a:br>
            <a:r>
              <a:rPr lang="el-GR" spc="100" dirty="0" smtClean="0"/>
              <a:t>Ωφελούμενοι Δράσης </a:t>
            </a:r>
            <a:endParaRPr lang="el-GR" spc="100" dirty="0"/>
          </a:p>
        </p:txBody>
      </p:sp>
      <p:sp>
        <p:nvSpPr>
          <p:cNvPr id="4" name="Date Placeholder 3"/>
          <p:cNvSpPr>
            <a:spLocks noGrp="1"/>
          </p:cNvSpPr>
          <p:nvPr>
            <p:ph type="dt" sz="half" idx="10"/>
          </p:nvPr>
        </p:nvSpPr>
        <p:spPr/>
        <p:txBody>
          <a:bodyPr/>
          <a:lstStyle/>
          <a:p>
            <a:fld id="{973DFD7A-385F-41D2-998F-1570F321EFF5}" type="datetime1">
              <a:rPr lang="en-US" smtClean="0"/>
              <a:t>3/25/2015</a:t>
            </a:fld>
            <a:endParaRPr lang="en-US" dirty="0"/>
          </a:p>
        </p:txBody>
      </p:sp>
      <p:sp>
        <p:nvSpPr>
          <p:cNvPr id="5" name="Footer Placeholder 4"/>
          <p:cNvSpPr>
            <a:spLocks noGrp="1"/>
          </p:cNvSpPr>
          <p:nvPr>
            <p:ph type="ftr" sz="quarter" idx="11"/>
          </p:nvPr>
        </p:nvSpPr>
        <p:spPr/>
        <p:txBody>
          <a:bodyPr/>
          <a:lstStyle/>
          <a:p>
            <a:r>
              <a:rPr lang="el-GR" smtClean="0"/>
              <a:t>ΕΡΕ ΕΠΕΡΕ </a:t>
            </a:r>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smtClean="0"/>
              <a:t>6</a:t>
            </a:fld>
            <a:endParaRPr lang="en-US" dirty="0"/>
          </a:p>
        </p:txBody>
      </p:sp>
      <p:graphicFrame>
        <p:nvGraphicFramePr>
          <p:cNvPr id="14" name="Diagram 13"/>
          <p:cNvGraphicFramePr/>
          <p:nvPr>
            <p:extLst>
              <p:ext uri="{D42A27DB-BD31-4B8C-83A1-F6EECF244321}">
                <p14:modId xmlns:p14="http://schemas.microsoft.com/office/powerpoint/2010/main" val="3980823095"/>
              </p:ext>
            </p:extLst>
          </p:nvPr>
        </p:nvGraphicFramePr>
        <p:xfrm>
          <a:off x="4064000" y="528279"/>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099430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content.4ty.gr/merchants/photos/2013/12/40042-REYMATOLOGOI-GIASNA-GIOKITS-KAKABOYLI---REYMATOLOGOS-KATERINI---OSTEOPOROSI-KATERINI-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4879"/>
            <a:ext cx="4097438" cy="1610202"/>
          </a:xfrm>
          <a:prstGeom prst="rect">
            <a:avLst/>
          </a:prstGeom>
          <a:noFill/>
          <a:effectLst>
            <a:outerShdw blurRad="50800" dist="50800" dir="5400000" algn="ctr" rotWithShape="0">
              <a:srgbClr val="000000">
                <a:alpha val="32000"/>
              </a:srgbClr>
            </a:outerShdw>
          </a:effectLst>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a:xfrm>
            <a:off x="353545" y="2731387"/>
            <a:ext cx="3200400" cy="2615053"/>
          </a:xfrm>
        </p:spPr>
        <p:txBody>
          <a:bodyPr>
            <a:normAutofit fontScale="90000"/>
          </a:bodyPr>
          <a:lstStyle/>
          <a:p>
            <a:r>
              <a:rPr lang="el-GR" spc="100" dirty="0" smtClean="0"/>
              <a:t>Αναλυτική Περιγραφή </a:t>
            </a:r>
            <a:r>
              <a:rPr lang="el-GR" spc="100" dirty="0"/>
              <a:t>Δράσης </a:t>
            </a:r>
            <a:r>
              <a:rPr lang="el-GR" spc="100" dirty="0" smtClean="0"/>
              <a:t/>
            </a:r>
            <a:br>
              <a:rPr lang="el-GR" spc="100" dirty="0" smtClean="0"/>
            </a:br>
            <a:r>
              <a:rPr lang="el-GR" spc="100" dirty="0" smtClean="0"/>
              <a:t/>
            </a:r>
            <a:br>
              <a:rPr lang="el-GR" spc="100" dirty="0" smtClean="0"/>
            </a:br>
            <a:r>
              <a:rPr lang="el-GR" spc="100" dirty="0" smtClean="0"/>
              <a:t>Απεικόνιση  Συστήματος </a:t>
            </a:r>
            <a:endParaRPr lang="el-GR" spc="100" dirty="0"/>
          </a:p>
        </p:txBody>
      </p:sp>
      <p:sp>
        <p:nvSpPr>
          <p:cNvPr id="4" name="Date Placeholder 3"/>
          <p:cNvSpPr>
            <a:spLocks noGrp="1"/>
          </p:cNvSpPr>
          <p:nvPr>
            <p:ph type="dt" sz="half" idx="10"/>
          </p:nvPr>
        </p:nvSpPr>
        <p:spPr/>
        <p:txBody>
          <a:bodyPr/>
          <a:lstStyle/>
          <a:p>
            <a:fld id="{973DFD7A-385F-41D2-998F-1570F321EFF5}" type="datetime1">
              <a:rPr lang="en-US" smtClean="0"/>
              <a:t>3/25/2015</a:t>
            </a:fld>
            <a:endParaRPr lang="en-US" dirty="0"/>
          </a:p>
        </p:txBody>
      </p:sp>
      <p:sp>
        <p:nvSpPr>
          <p:cNvPr id="5" name="Footer Placeholder 4"/>
          <p:cNvSpPr>
            <a:spLocks noGrp="1"/>
          </p:cNvSpPr>
          <p:nvPr>
            <p:ph type="ftr" sz="quarter" idx="11"/>
          </p:nvPr>
        </p:nvSpPr>
        <p:spPr/>
        <p:txBody>
          <a:bodyPr/>
          <a:lstStyle/>
          <a:p>
            <a:r>
              <a:rPr lang="el-GR" dirty="0" smtClean="0"/>
              <a:t>ΕΡΕ ΕΠΕΡΕ </a:t>
            </a:r>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smtClean="0"/>
              <a:t>7</a:t>
            </a:fld>
            <a:endParaRPr lang="en-US" dirty="0"/>
          </a:p>
        </p:txBody>
      </p:sp>
      <p:pic>
        <p:nvPicPr>
          <p:cNvPr id="10" name="Content Placeholder 9"/>
          <p:cNvPicPr>
            <a:picLocks noGrp="1" noChangeAspect="1"/>
          </p:cNvPicPr>
          <p:nvPr>
            <p:ph idx="1"/>
          </p:nvPr>
        </p:nvPicPr>
        <p:blipFill>
          <a:blip r:embed="rId3"/>
          <a:stretch>
            <a:fillRect/>
          </a:stretch>
        </p:blipFill>
        <p:spPr>
          <a:xfrm>
            <a:off x="4646428" y="1878456"/>
            <a:ext cx="7208188" cy="4581329"/>
          </a:xfrm>
          <a:prstGeom prst="rect">
            <a:avLst/>
          </a:prstGeom>
        </p:spPr>
      </p:pic>
      <p:graphicFrame>
        <p:nvGraphicFramePr>
          <p:cNvPr id="13" name="Table 12"/>
          <p:cNvGraphicFramePr>
            <a:graphicFrameLocks noGrp="1"/>
          </p:cNvGraphicFramePr>
          <p:nvPr>
            <p:extLst>
              <p:ext uri="{D42A27DB-BD31-4B8C-83A1-F6EECF244321}">
                <p14:modId xmlns:p14="http://schemas.microsoft.com/office/powerpoint/2010/main" val="1313013798"/>
              </p:ext>
            </p:extLst>
          </p:nvPr>
        </p:nvGraphicFramePr>
        <p:xfrm>
          <a:off x="4800600" y="397064"/>
          <a:ext cx="6830695" cy="1495806"/>
        </p:xfrm>
        <a:graphic>
          <a:graphicData uri="http://schemas.openxmlformats.org/drawingml/2006/table">
            <a:tbl>
              <a:tblPr firstRow="1" firstCol="1" bandRow="1">
                <a:tableStyleId>{5C22544A-7EE6-4342-B048-85BDC9FD1C3A}</a:tableStyleId>
              </a:tblPr>
              <a:tblGrid>
                <a:gridCol w="6830695"/>
              </a:tblGrid>
              <a:tr h="1360242">
                <a:tc>
                  <a:txBody>
                    <a:bodyPr/>
                    <a:lstStyle/>
                    <a:p>
                      <a:pPr algn="just">
                        <a:lnSpc>
                          <a:spcPct val="115000"/>
                        </a:lnSpc>
                        <a:spcAft>
                          <a:spcPts val="600"/>
                        </a:spcAft>
                      </a:pPr>
                      <a:r>
                        <a:rPr lang="el-GR" sz="1100" dirty="0">
                          <a:effectLst/>
                        </a:rPr>
                        <a:t> </a:t>
                      </a:r>
                      <a:endParaRPr lang="el-GR" sz="1200" dirty="0">
                        <a:effectLst/>
                      </a:endParaRPr>
                    </a:p>
                    <a:p>
                      <a:pPr algn="just">
                        <a:lnSpc>
                          <a:spcPct val="115000"/>
                        </a:lnSpc>
                        <a:spcAft>
                          <a:spcPts val="600"/>
                        </a:spcAft>
                      </a:pPr>
                      <a:r>
                        <a:rPr lang="en-US" sz="1400" b="1" dirty="0" smtClean="0">
                          <a:effectLst/>
                        </a:rPr>
                        <a:t>A</a:t>
                      </a:r>
                      <a:r>
                        <a:rPr lang="el-GR" sz="1400" b="1" dirty="0" err="1" smtClean="0">
                          <a:effectLst/>
                        </a:rPr>
                        <a:t>ποτελεί</a:t>
                      </a:r>
                      <a:r>
                        <a:rPr lang="el-GR" sz="1400" b="1" dirty="0" smtClean="0">
                          <a:effectLst/>
                        </a:rPr>
                        <a:t> </a:t>
                      </a:r>
                      <a:r>
                        <a:rPr lang="el-GR" sz="1400" b="1" dirty="0">
                          <a:effectLst/>
                        </a:rPr>
                        <a:t>μια ολοκληρωμένη και  ολιστική  προσέγγιση στον τρόπο καταγραφής, υπολογισμού και παρακολούθησης των ιατρικών και διοικητικών πράξεων σχετικά με τις Ρευματικές Παθήσεις,  η οποία θα δώσει τη δυνατότητα διαμόρφωσης συνολικής αντίληψης και εποπτείας μέσα στο χρόνο για «πράξεις»  μεγάλους κόστους με μια </a:t>
                      </a:r>
                      <a:r>
                        <a:rPr lang="el-GR" sz="1400" b="1" u="sng" dirty="0">
                          <a:effectLst/>
                        </a:rPr>
                        <a:t>ΜΟΝΟ</a:t>
                      </a:r>
                      <a:r>
                        <a:rPr lang="el-GR" sz="1400" b="1" dirty="0">
                          <a:effectLst/>
                        </a:rPr>
                        <a:t> διαδικασία.</a:t>
                      </a:r>
                      <a:endParaRPr lang="el-G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7584809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content.4ty.gr/merchants/photos/2013/12/40042-REYMATOLOGOI-GIASNA-GIOKITS-KAKABOYLI---REYMATOLOGOS-KATERINI---OSTEOPOROSI-KATERINI-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4879"/>
            <a:ext cx="4097438" cy="1610202"/>
          </a:xfrm>
          <a:prstGeom prst="rect">
            <a:avLst/>
          </a:prstGeom>
          <a:noFill/>
          <a:effectLst>
            <a:outerShdw blurRad="50800" dist="50800" dir="5400000" algn="ctr" rotWithShape="0">
              <a:srgbClr val="000000">
                <a:alpha val="32000"/>
              </a:srgbClr>
            </a:outerShdw>
          </a:effectLst>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a:xfrm>
            <a:off x="353545" y="2731387"/>
            <a:ext cx="3200400" cy="2615053"/>
          </a:xfrm>
        </p:spPr>
        <p:txBody>
          <a:bodyPr>
            <a:normAutofit fontScale="90000"/>
          </a:bodyPr>
          <a:lstStyle/>
          <a:p>
            <a:r>
              <a:rPr lang="el-GR" spc="100" dirty="0" smtClean="0"/>
              <a:t>Αναλυτική Περιγραφή </a:t>
            </a:r>
            <a:r>
              <a:rPr lang="el-GR" spc="100" dirty="0"/>
              <a:t>Δράσης </a:t>
            </a:r>
            <a:r>
              <a:rPr lang="el-GR" spc="100" dirty="0" smtClean="0"/>
              <a:t/>
            </a:r>
            <a:br>
              <a:rPr lang="el-GR" spc="100" dirty="0" smtClean="0"/>
            </a:br>
            <a:r>
              <a:rPr lang="el-GR" spc="100" dirty="0" smtClean="0"/>
              <a:t/>
            </a:r>
            <a:br>
              <a:rPr lang="el-GR" spc="100" dirty="0" smtClean="0"/>
            </a:br>
            <a:r>
              <a:rPr lang="el-GR" spc="100" dirty="0" smtClean="0"/>
              <a:t/>
            </a:r>
            <a:br>
              <a:rPr lang="el-GR" spc="100" dirty="0" smtClean="0"/>
            </a:br>
            <a:endParaRPr lang="el-GR" spc="100" dirty="0"/>
          </a:p>
        </p:txBody>
      </p:sp>
      <p:sp>
        <p:nvSpPr>
          <p:cNvPr id="4" name="Date Placeholder 3"/>
          <p:cNvSpPr>
            <a:spLocks noGrp="1"/>
          </p:cNvSpPr>
          <p:nvPr>
            <p:ph type="dt" sz="half" idx="10"/>
          </p:nvPr>
        </p:nvSpPr>
        <p:spPr/>
        <p:txBody>
          <a:bodyPr/>
          <a:lstStyle/>
          <a:p>
            <a:fld id="{973DFD7A-385F-41D2-998F-1570F321EFF5}" type="datetime1">
              <a:rPr lang="en-US" smtClean="0"/>
              <a:t>3/25/2015</a:t>
            </a:fld>
            <a:endParaRPr lang="en-US" dirty="0"/>
          </a:p>
        </p:txBody>
      </p:sp>
      <p:sp>
        <p:nvSpPr>
          <p:cNvPr id="5" name="Footer Placeholder 4"/>
          <p:cNvSpPr>
            <a:spLocks noGrp="1"/>
          </p:cNvSpPr>
          <p:nvPr>
            <p:ph type="ftr" sz="quarter" idx="11"/>
          </p:nvPr>
        </p:nvSpPr>
        <p:spPr/>
        <p:txBody>
          <a:bodyPr/>
          <a:lstStyle/>
          <a:p>
            <a:r>
              <a:rPr lang="el-GR" dirty="0" smtClean="0"/>
              <a:t>ΕΡΕ ΕΠΕΡΕ </a:t>
            </a:r>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smtClean="0"/>
              <a:t>8</a:t>
            </a:fld>
            <a:endParaRPr lang="en-US" dirty="0"/>
          </a:p>
        </p:txBody>
      </p:sp>
      <p:sp>
        <p:nvSpPr>
          <p:cNvPr id="2" name="Content Placeholder 1"/>
          <p:cNvSpPr>
            <a:spLocks noGrp="1"/>
          </p:cNvSpPr>
          <p:nvPr>
            <p:ph idx="1"/>
          </p:nvPr>
        </p:nvSpPr>
        <p:spPr>
          <a:xfrm>
            <a:off x="4720243" y="284879"/>
            <a:ext cx="6492240" cy="6084023"/>
          </a:xfrm>
        </p:spPr>
        <p:txBody>
          <a:bodyPr>
            <a:noAutofit/>
          </a:bodyPr>
          <a:lstStyle/>
          <a:p>
            <a:r>
              <a:rPr lang="el-GR" sz="1400" b="1" i="1" u="sng" dirty="0" err="1"/>
              <a:t>To</a:t>
            </a:r>
            <a:r>
              <a:rPr lang="el-GR" sz="1400" b="1" i="1" u="sng" dirty="0"/>
              <a:t> Σύστημα  Αναφοράς για τις Ρευματικές Παθήσεις</a:t>
            </a:r>
            <a:r>
              <a:rPr lang="el-GR" sz="1400" dirty="0"/>
              <a:t>  θα περιλαμβάνει </a:t>
            </a:r>
            <a:r>
              <a:rPr lang="el-GR" sz="1400" dirty="0" smtClean="0"/>
              <a:t>: </a:t>
            </a:r>
            <a:endParaRPr lang="el-GR" sz="1400" dirty="0"/>
          </a:p>
          <a:p>
            <a:r>
              <a:rPr lang="el-GR" sz="1400" b="1" dirty="0" smtClean="0"/>
              <a:t>[Α] </a:t>
            </a:r>
            <a:r>
              <a:rPr lang="el-GR" sz="1400" b="1" dirty="0"/>
              <a:t>Τη  δημιουργία αποθήκης δεδομένων </a:t>
            </a:r>
            <a:r>
              <a:rPr lang="en-US" sz="1400" b="1" dirty="0" err="1"/>
              <a:t>Datawere</a:t>
            </a:r>
            <a:r>
              <a:rPr lang="en-US" sz="1400" b="1" dirty="0"/>
              <a:t> house </a:t>
            </a:r>
            <a:r>
              <a:rPr lang="el-GR" sz="1400" dirty="0"/>
              <a:t>με σκοπό την ανάπτυξη και τη διασφάλιση των </a:t>
            </a:r>
            <a:r>
              <a:rPr lang="el-GR" sz="1400" dirty="0" smtClean="0"/>
              <a:t>δεδομένων. </a:t>
            </a:r>
          </a:p>
          <a:p>
            <a:pPr algn="ctr"/>
            <a:r>
              <a:rPr lang="en-US" sz="1400" b="1" i="1" u="sng" dirty="0">
                <a:solidFill>
                  <a:srgbClr val="0070C0"/>
                </a:solidFill>
              </a:rPr>
              <a:t>Inputs </a:t>
            </a:r>
            <a:r>
              <a:rPr lang="el-GR" sz="1400" b="1" i="1" u="sng" dirty="0" smtClean="0">
                <a:solidFill>
                  <a:srgbClr val="0070C0"/>
                </a:solidFill>
              </a:rPr>
              <a:t> &amp;</a:t>
            </a:r>
            <a:r>
              <a:rPr lang="en-US" sz="1400" b="1" i="1" u="sng" dirty="0" smtClean="0">
                <a:solidFill>
                  <a:srgbClr val="0070C0"/>
                </a:solidFill>
              </a:rPr>
              <a:t> Outputs </a:t>
            </a:r>
            <a:r>
              <a:rPr lang="el-GR" sz="1400" b="1" i="1" u="sng" dirty="0" smtClean="0">
                <a:solidFill>
                  <a:srgbClr val="0070C0"/>
                </a:solidFill>
              </a:rPr>
              <a:t> </a:t>
            </a:r>
            <a:r>
              <a:rPr lang="en-US" sz="1400" b="1" i="1" u="sng" dirty="0" smtClean="0">
                <a:solidFill>
                  <a:srgbClr val="0070C0"/>
                </a:solidFill>
              </a:rPr>
              <a:t>– </a:t>
            </a:r>
            <a:r>
              <a:rPr lang="el-GR" sz="1400" b="1" i="1" u="sng" dirty="0" smtClean="0">
                <a:solidFill>
                  <a:srgbClr val="0070C0"/>
                </a:solidFill>
              </a:rPr>
              <a:t>Συστήματος </a:t>
            </a:r>
            <a:endParaRPr lang="el-GR" sz="1400" dirty="0">
              <a:solidFill>
                <a:srgbClr val="0070C0"/>
              </a:solidFill>
            </a:endParaRPr>
          </a:p>
          <a:p>
            <a:r>
              <a:rPr lang="el-GR" sz="1400" b="1" dirty="0" smtClean="0"/>
              <a:t>[Β] </a:t>
            </a:r>
            <a:r>
              <a:rPr lang="el-GR" sz="1400" b="1" dirty="0"/>
              <a:t>Την ανάπτυξη Εθνικών Αρχείων Καταγραφής Ασθενών (</a:t>
            </a:r>
            <a:r>
              <a:rPr lang="en-US" sz="1400" b="1" dirty="0"/>
              <a:t>Registries</a:t>
            </a:r>
            <a:r>
              <a:rPr lang="el-GR" sz="1400" b="1" dirty="0"/>
              <a:t>)</a:t>
            </a:r>
            <a:r>
              <a:rPr lang="el-GR" sz="1400" dirty="0"/>
              <a:t>. </a:t>
            </a:r>
            <a:r>
              <a:rPr lang="el-GR" sz="1400" dirty="0" smtClean="0"/>
              <a:t>Τα </a:t>
            </a:r>
            <a:r>
              <a:rPr lang="el-GR" sz="1400" dirty="0"/>
              <a:t>Αρχεία Καταγραφής Ασθενών αποτελούν ολοκληρωμένα συστήματα, τα οποία χρησιμοποιούν μεθόδους μελετών παρατήρησης για να συλλέξουν πληροφορίες με ενιαίο τρόπο, ώστε: α) να αξιολογήσουν συγκεκριμένα αποτελέσματα σε ένα πληθυσμό – στόχο και β) να εξυπηρετήσουν έναν προκαθορισμένο στόχο (επιστημονικό, ή πολιτικής υγείας</a:t>
            </a:r>
            <a:r>
              <a:rPr lang="el-GR" sz="1400" dirty="0" smtClean="0"/>
              <a:t>).</a:t>
            </a:r>
          </a:p>
          <a:p>
            <a:r>
              <a:rPr lang="el-GR" sz="1400" b="1" dirty="0" smtClean="0"/>
              <a:t>[Γ</a:t>
            </a:r>
            <a:r>
              <a:rPr lang="el-GR" sz="1400" b="1" dirty="0"/>
              <a:t>]</a:t>
            </a:r>
            <a:r>
              <a:rPr lang="el-GR" sz="1400" b="1" dirty="0" smtClean="0"/>
              <a:t>  </a:t>
            </a:r>
            <a:r>
              <a:rPr lang="el-GR" sz="1400" b="1" dirty="0"/>
              <a:t>Την αξιοποίηση  και τη διασύνδεση υφιστάμενων βάσεων δεδομένων </a:t>
            </a:r>
            <a:r>
              <a:rPr lang="el-GR" sz="1400" dirty="0"/>
              <a:t>όπως</a:t>
            </a:r>
            <a:r>
              <a:rPr lang="el-GR" sz="1400" b="1" dirty="0"/>
              <a:t> </a:t>
            </a:r>
            <a:r>
              <a:rPr lang="el-GR" sz="1400" dirty="0"/>
              <a:t>το Σύστημα Συλλογής Στατιστικών Δεδομένων Μονάδων Υγείας ΕSY.net. (</a:t>
            </a:r>
            <a:r>
              <a:rPr lang="en-US" sz="1400" dirty="0"/>
              <a:t>BI</a:t>
            </a:r>
            <a:r>
              <a:rPr lang="el-GR" sz="1400" dirty="0"/>
              <a:t> Υγείας) καθώς και άλλα Αρχεία που ήδη λειτουργούν ή βρίσκονται σε διαδικασία ανάπτυξης. </a:t>
            </a:r>
            <a:endParaRPr lang="el-GR" sz="1400" dirty="0" smtClean="0"/>
          </a:p>
          <a:p>
            <a:r>
              <a:rPr lang="el-GR" sz="1400" dirty="0" smtClean="0"/>
              <a:t>«</a:t>
            </a:r>
            <a:r>
              <a:rPr lang="el-GR" sz="1400" dirty="0"/>
              <a:t>Ελληνικό Αρχείο Βιολογικών Θεραπειών» του Πανεπιστημίου της </a:t>
            </a:r>
            <a:r>
              <a:rPr lang="el-GR" sz="1400" dirty="0" smtClean="0"/>
              <a:t>Κρήτης, ηλεκτρονικός </a:t>
            </a:r>
            <a:r>
              <a:rPr lang="el-GR" sz="1400" dirty="0"/>
              <a:t>φάκελος ασθενούς (</a:t>
            </a:r>
            <a:r>
              <a:rPr lang="en-US" sz="1400" dirty="0"/>
              <a:t>patient summary</a:t>
            </a:r>
            <a:r>
              <a:rPr lang="el-GR" sz="1400" dirty="0"/>
              <a:t>) και το πιλοτικό Μητρώο </a:t>
            </a:r>
            <a:r>
              <a:rPr lang="el-GR" sz="1400" dirty="0" smtClean="0"/>
              <a:t>Ασθενών. </a:t>
            </a:r>
          </a:p>
          <a:p>
            <a:r>
              <a:rPr lang="el-GR" sz="1400" b="1" dirty="0" smtClean="0"/>
              <a:t>[Δ] </a:t>
            </a:r>
            <a:r>
              <a:rPr lang="el-GR" sz="1400" b="1" dirty="0"/>
              <a:t>Την αξιολόγηση των παρεχόμενων υπηρεσιών υγείας και τη μέτρηση της αποτελεσματικότητας των μέτρων ενημέρωσης –ευαισθητοποίησης.</a:t>
            </a:r>
            <a:endParaRPr lang="el-GR" sz="1400" dirty="0"/>
          </a:p>
          <a:p>
            <a:r>
              <a:rPr lang="el-GR" sz="1400" b="1" dirty="0" smtClean="0"/>
              <a:t>[Ε] Μελέτη </a:t>
            </a:r>
            <a:r>
              <a:rPr lang="el-GR" sz="1400" b="1" dirty="0"/>
              <a:t>των οικονομικών της υγείας για τις Ρευματικές Παθήσεις</a:t>
            </a:r>
            <a:r>
              <a:rPr lang="el-GR" sz="1400" dirty="0"/>
              <a:t> </a:t>
            </a:r>
            <a:endParaRPr lang="el-GR" sz="1400" dirty="0" smtClean="0"/>
          </a:p>
          <a:p>
            <a:r>
              <a:rPr lang="el-GR" sz="1400" b="1" dirty="0" smtClean="0"/>
              <a:t>[ΣΤ] </a:t>
            </a:r>
            <a:r>
              <a:rPr lang="el-GR" sz="1400" b="1" dirty="0"/>
              <a:t>Επιδημιολογικές μελέτες για την επίδραση του περιβάλλοντος</a:t>
            </a:r>
            <a:r>
              <a:rPr lang="el-GR" sz="1400" dirty="0"/>
              <a:t> </a:t>
            </a:r>
            <a:endParaRPr lang="el-GR" sz="1400" dirty="0" smtClean="0"/>
          </a:p>
          <a:p>
            <a:r>
              <a:rPr lang="el-GR" sz="1400" b="1" dirty="0" smtClean="0"/>
              <a:t>[Ζ] </a:t>
            </a:r>
            <a:r>
              <a:rPr lang="el-GR" sz="1400" b="1" dirty="0"/>
              <a:t>Ολοκλήρωση-συνεχής </a:t>
            </a:r>
            <a:r>
              <a:rPr lang="el-GR" sz="1400" b="1" dirty="0" err="1"/>
              <a:t>επικαιροποίηση</a:t>
            </a:r>
            <a:r>
              <a:rPr lang="el-GR" sz="1400" b="1" dirty="0"/>
              <a:t> των θεραπευτικών και διαγνωστικών πρωτοκόλλων</a:t>
            </a:r>
            <a:endParaRPr lang="el-GR" sz="1400" dirty="0"/>
          </a:p>
        </p:txBody>
      </p:sp>
    </p:spTree>
    <p:extLst>
      <p:ext uri="{BB962C8B-B14F-4D97-AF65-F5344CB8AC3E}">
        <p14:creationId xmlns:p14="http://schemas.microsoft.com/office/powerpoint/2010/main" val="3931908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050" name="Picture 2" descr="http://www.content.4ty.gr/merchants/photos/2013/12/40042-REYMATOLOGOI-GIASNA-GIOKITS-KAKABOYLI---REYMATOLOGOS-KATERINI---OSTEOPOROSI-KATERINI-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4879"/>
            <a:ext cx="4097438" cy="1610202"/>
          </a:xfrm>
          <a:prstGeom prst="rect">
            <a:avLst/>
          </a:prstGeom>
          <a:noFill/>
          <a:effectLst>
            <a:outerShdw blurRad="50800" dist="50800" dir="5400000" algn="ctr" rotWithShape="0">
              <a:srgbClr val="000000">
                <a:alpha val="32000"/>
              </a:srgbClr>
            </a:outerShdw>
          </a:effectLst>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a:xfrm>
            <a:off x="353545" y="2731387"/>
            <a:ext cx="3200400" cy="2615053"/>
          </a:xfrm>
        </p:spPr>
        <p:txBody>
          <a:bodyPr>
            <a:normAutofit fontScale="90000"/>
          </a:bodyPr>
          <a:lstStyle/>
          <a:p>
            <a:r>
              <a:rPr lang="el-GR" spc="100" dirty="0" smtClean="0"/>
              <a:t>Αναλυτική Περιγραφή </a:t>
            </a:r>
            <a:r>
              <a:rPr lang="el-GR" spc="100" dirty="0"/>
              <a:t>Δράσης </a:t>
            </a:r>
            <a:r>
              <a:rPr lang="el-GR" spc="100" dirty="0" smtClean="0"/>
              <a:t/>
            </a:r>
            <a:br>
              <a:rPr lang="el-GR" spc="100" dirty="0" smtClean="0"/>
            </a:br>
            <a:r>
              <a:rPr lang="el-GR" spc="100" dirty="0" smtClean="0"/>
              <a:t/>
            </a:r>
            <a:br>
              <a:rPr lang="el-GR" spc="100" dirty="0" smtClean="0"/>
            </a:br>
            <a:r>
              <a:rPr lang="el-GR" spc="100" dirty="0" smtClean="0"/>
              <a:t/>
            </a:r>
            <a:br>
              <a:rPr lang="el-GR" spc="100" dirty="0" smtClean="0"/>
            </a:br>
            <a:endParaRPr lang="el-GR" spc="100" dirty="0"/>
          </a:p>
        </p:txBody>
      </p:sp>
      <p:sp>
        <p:nvSpPr>
          <p:cNvPr id="4" name="Date Placeholder 3"/>
          <p:cNvSpPr>
            <a:spLocks noGrp="1"/>
          </p:cNvSpPr>
          <p:nvPr>
            <p:ph type="dt" sz="half" idx="10"/>
          </p:nvPr>
        </p:nvSpPr>
        <p:spPr/>
        <p:txBody>
          <a:bodyPr/>
          <a:lstStyle/>
          <a:p>
            <a:fld id="{973DFD7A-385F-41D2-998F-1570F321EFF5}" type="datetime1">
              <a:rPr lang="en-US" smtClean="0"/>
              <a:t>3/25/2015</a:t>
            </a:fld>
            <a:endParaRPr lang="en-US" dirty="0"/>
          </a:p>
        </p:txBody>
      </p:sp>
      <p:sp>
        <p:nvSpPr>
          <p:cNvPr id="5" name="Footer Placeholder 4"/>
          <p:cNvSpPr>
            <a:spLocks noGrp="1"/>
          </p:cNvSpPr>
          <p:nvPr>
            <p:ph type="ftr" sz="quarter" idx="11"/>
          </p:nvPr>
        </p:nvSpPr>
        <p:spPr/>
        <p:txBody>
          <a:bodyPr/>
          <a:lstStyle/>
          <a:p>
            <a:r>
              <a:rPr lang="el-GR" dirty="0" smtClean="0"/>
              <a:t>ΕΡΕ ΕΠΕΡΕ </a:t>
            </a:r>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smtClean="0"/>
              <a:t>9</a:t>
            </a:fld>
            <a:endParaRPr lang="en-US" dirty="0"/>
          </a:p>
        </p:txBody>
      </p:sp>
      <p:sp>
        <p:nvSpPr>
          <p:cNvPr id="2" name="Content Placeholder 1"/>
          <p:cNvSpPr>
            <a:spLocks noGrp="1"/>
          </p:cNvSpPr>
          <p:nvPr>
            <p:ph idx="1"/>
          </p:nvPr>
        </p:nvSpPr>
        <p:spPr>
          <a:xfrm>
            <a:off x="4720243" y="882502"/>
            <a:ext cx="6492240" cy="5486400"/>
          </a:xfrm>
        </p:spPr>
        <p:txBody>
          <a:bodyPr>
            <a:noAutofit/>
          </a:bodyPr>
          <a:lstStyle/>
          <a:p>
            <a:r>
              <a:rPr lang="el-GR" sz="1600" b="1" dirty="0"/>
              <a:t>[Β] Α</a:t>
            </a:r>
            <a:r>
              <a:rPr lang="el-GR" sz="1600" b="1" dirty="0" smtClean="0"/>
              <a:t>νάπτυξη </a:t>
            </a:r>
            <a:r>
              <a:rPr lang="el-GR" sz="1600" b="1" dirty="0"/>
              <a:t>Εθνικών Αρχείων Καταγραφής Ασθενών (</a:t>
            </a:r>
            <a:r>
              <a:rPr lang="en-US" sz="1600" b="1" dirty="0"/>
              <a:t>Registries</a:t>
            </a:r>
            <a:r>
              <a:rPr lang="el-GR" sz="1600" b="1" dirty="0" smtClean="0"/>
              <a:t>)</a:t>
            </a:r>
            <a:endParaRPr lang="el-GR" sz="1600" dirty="0" smtClean="0"/>
          </a:p>
          <a:p>
            <a:endParaRPr lang="el-GR" sz="1600" b="1" dirty="0"/>
          </a:p>
          <a:p>
            <a:r>
              <a:rPr lang="el-GR" sz="1600" b="1" dirty="0"/>
              <a:t>Ι. Εθνικό </a:t>
            </a:r>
            <a:r>
              <a:rPr lang="el-GR" sz="1600" b="1" u="sng" dirty="0"/>
              <a:t>Μητρώο Ασθενών</a:t>
            </a:r>
            <a:r>
              <a:rPr lang="el-GR" sz="1600" b="1" dirty="0"/>
              <a:t> με Ρευματικές </a:t>
            </a:r>
            <a:r>
              <a:rPr lang="el-GR" sz="1600" b="1" dirty="0" smtClean="0"/>
              <a:t>Παθήσεις</a:t>
            </a:r>
          </a:p>
          <a:p>
            <a:pPr lvl="1"/>
            <a:r>
              <a:rPr lang="el-GR" sz="1600" b="1" dirty="0"/>
              <a:t>Δημογραφικά δεδομένα </a:t>
            </a:r>
            <a:r>
              <a:rPr lang="el-GR" sz="1600" dirty="0"/>
              <a:t>(Εθνικότητα, Φύλο, Έτος Γέννησης, Τόπος γέννησης, Τόπος κατοικίας, Επάγγελμα, Οικογενειακή κατάσταση, Ασφάλιση).</a:t>
            </a:r>
          </a:p>
          <a:p>
            <a:pPr lvl="1"/>
            <a:r>
              <a:rPr lang="el-GR" sz="1600" b="1" dirty="0"/>
              <a:t>Νοσολογικά δεδομένα </a:t>
            </a:r>
            <a:r>
              <a:rPr lang="el-GR" sz="1600" dirty="0"/>
              <a:t>(Ρευματικές Παθήσεις, </a:t>
            </a:r>
            <a:r>
              <a:rPr lang="el-GR" sz="1600" dirty="0" err="1"/>
              <a:t>Συννοσηρότητες</a:t>
            </a:r>
            <a:r>
              <a:rPr lang="el-GR" sz="1600" dirty="0"/>
              <a:t>,  Ιατρική Παρακολούθηση –Χρήση Υγειονομικών Δομών).</a:t>
            </a:r>
          </a:p>
          <a:p>
            <a:pPr lvl="1"/>
            <a:r>
              <a:rPr lang="el-GR" sz="1600" b="1" dirty="0"/>
              <a:t>Θεραπευτικά δεδομένα </a:t>
            </a:r>
            <a:endParaRPr lang="el-GR" sz="1600" dirty="0"/>
          </a:p>
          <a:p>
            <a:pPr lvl="1"/>
            <a:endParaRPr lang="el-GR" sz="1600" dirty="0" smtClean="0"/>
          </a:p>
          <a:p>
            <a:pPr marL="201168" lvl="1" indent="0">
              <a:buNone/>
            </a:pPr>
            <a:r>
              <a:rPr lang="el-GR" sz="1600" b="1" dirty="0"/>
              <a:t>ΙΙ. Εθνικό </a:t>
            </a:r>
            <a:r>
              <a:rPr lang="el-GR" sz="1600" b="1" u="sng" dirty="0"/>
              <a:t>Αρχείο Βιολογικών Θεραπειών</a:t>
            </a:r>
            <a:r>
              <a:rPr lang="el-GR" sz="1600" b="1" dirty="0"/>
              <a:t> Ασθενών με Ρευματικές </a:t>
            </a:r>
            <a:r>
              <a:rPr lang="el-GR" sz="1600" b="1" dirty="0" smtClean="0"/>
              <a:t>Παθήσεις</a:t>
            </a:r>
          </a:p>
          <a:p>
            <a:pPr marL="201168" lvl="1" indent="0">
              <a:buNone/>
            </a:pPr>
            <a:endParaRPr lang="el-GR" sz="1600" dirty="0"/>
          </a:p>
          <a:p>
            <a:pPr marL="201168" lvl="1" indent="0">
              <a:buNone/>
            </a:pPr>
            <a:r>
              <a:rPr lang="el-GR" sz="1600" b="1" dirty="0"/>
              <a:t>ΙΙΙ. Αρχεία εξειδικευμένων </a:t>
            </a:r>
            <a:r>
              <a:rPr lang="el-GR" sz="1600" b="1" u="sng" dirty="0"/>
              <a:t>Ρευματικών Ασθενειών</a:t>
            </a:r>
            <a:endParaRPr lang="el-GR" sz="1600" dirty="0"/>
          </a:p>
          <a:p>
            <a:pPr marL="201168" lvl="1" indent="0">
              <a:buNone/>
            </a:pPr>
            <a:endParaRPr lang="el-GR" sz="2200" dirty="0"/>
          </a:p>
        </p:txBody>
      </p:sp>
    </p:spTree>
    <p:extLst>
      <p:ext uri="{BB962C8B-B14F-4D97-AF65-F5344CB8AC3E}">
        <p14:creationId xmlns:p14="http://schemas.microsoft.com/office/powerpoint/2010/main" val="37912962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379</TotalTime>
  <Words>920</Words>
  <Application>Microsoft Office PowerPoint</Application>
  <PresentationFormat>Custom</PresentationFormat>
  <Paragraphs>130</Paragraphs>
  <Slides>12</Slides>
  <Notes>1</Notes>
  <HiddenSlides>1</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Retrospect</vt:lpstr>
      <vt:lpstr>   Πρόταση Έργου: «Αναπτυξη ΣυστηματοΣ ΑναφοραΣ των Ρευματικων Παθησεων ωΣ Μετρο Ελεγχου  τηΣ ΦαρμακευτικηΣ Δαπανησ και τησ ΔΙΑΧΕΙΡιΣΗΣ ΤΩΝ υπηρεσιων υγειαΣ» </vt:lpstr>
      <vt:lpstr>Περιεχόμενα Παρουσίασης </vt:lpstr>
      <vt:lpstr>Περιγραφή Δράσης </vt:lpstr>
      <vt:lpstr>Περιγραφή Αναγκαιότητας </vt:lpstr>
      <vt:lpstr>Κάλυψη  Αναγκαιότητας </vt:lpstr>
      <vt:lpstr>ΑΜΕΣΑ Ωφελούμενοι Δράσης </vt:lpstr>
      <vt:lpstr>Αναλυτική Περιγραφή Δράσης   Απεικόνιση  Συστήματος </vt:lpstr>
      <vt:lpstr>Αναλυτική Περιγραφή Δράσης    </vt:lpstr>
      <vt:lpstr>Αναλυτική Περιγραφή Δράσης    </vt:lpstr>
      <vt:lpstr>Αναμενόμενα αποτελέσματα </vt:lpstr>
      <vt:lpstr>Στρατηγικός Στόχος Υγείας που εξυπηρετεί  </vt:lpstr>
      <vt:lpstr>Εκτιμώμενος Προϋπολογισμός &amp; Διάρκεια Δράσης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Stelios Dontas</dc:creator>
  <cp:lastModifiedBy>PT</cp:lastModifiedBy>
  <cp:revision>52</cp:revision>
  <dcterms:created xsi:type="dcterms:W3CDTF">2015-03-09T10:50:04Z</dcterms:created>
  <dcterms:modified xsi:type="dcterms:W3CDTF">2015-03-25T18:02:13Z</dcterms:modified>
</cp:coreProperties>
</file>