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57" r:id="rId4"/>
    <p:sldId id="263" r:id="rId5"/>
    <p:sldId id="264" r:id="rId6"/>
    <p:sldId id="260" r:id="rId7"/>
    <p:sldId id="261" r:id="rId8"/>
    <p:sldId id="262" r:id="rId9"/>
    <p:sldId id="267" r:id="rId10"/>
    <p:sldId id="259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-78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B52B94-6683-4F4C-85CA-8C5446B04728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C5A620AD-E95B-4F77-8E78-1B459959BB3A}">
      <dgm:prSet phldrT="[Text]"/>
      <dgm:spPr/>
      <dgm:t>
        <a:bodyPr/>
        <a:lstStyle/>
        <a:p>
          <a:r>
            <a:rPr lang="el-GR" dirty="0" smtClean="0">
              <a:solidFill>
                <a:srgbClr val="002060"/>
              </a:solidFill>
            </a:rPr>
            <a:t>1</a:t>
          </a:r>
          <a:endParaRPr lang="el-GR" dirty="0">
            <a:solidFill>
              <a:srgbClr val="002060"/>
            </a:solidFill>
          </a:endParaRPr>
        </a:p>
      </dgm:t>
    </dgm:pt>
    <dgm:pt modelId="{A93CC415-F07F-45B5-BBF2-D70100A4F17F}" type="parTrans" cxnId="{DF65FAD4-3109-46B6-B3B1-70BC2B6B6D22}">
      <dgm:prSet/>
      <dgm:spPr/>
      <dgm:t>
        <a:bodyPr/>
        <a:lstStyle/>
        <a:p>
          <a:endParaRPr lang="el-GR"/>
        </a:p>
      </dgm:t>
    </dgm:pt>
    <dgm:pt modelId="{9AC58446-1146-47C0-AA27-9AAD3D136B4F}" type="sibTrans" cxnId="{DF65FAD4-3109-46B6-B3B1-70BC2B6B6D22}">
      <dgm:prSet/>
      <dgm:spPr/>
      <dgm:t>
        <a:bodyPr/>
        <a:lstStyle/>
        <a:p>
          <a:endParaRPr lang="el-GR"/>
        </a:p>
      </dgm:t>
    </dgm:pt>
    <dgm:pt modelId="{B7583DA3-2CBE-4E9F-AB8B-44BA18653A8F}">
      <dgm:prSet phldrT="[Text]"/>
      <dgm:spPr/>
      <dgm:t>
        <a:bodyPr/>
        <a:lstStyle/>
        <a:p>
          <a:r>
            <a:rPr lang="el-GR" dirty="0" smtClean="0">
              <a:solidFill>
                <a:srgbClr val="002060"/>
              </a:solidFill>
            </a:rPr>
            <a:t>2</a:t>
          </a:r>
          <a:endParaRPr lang="el-GR" dirty="0">
            <a:solidFill>
              <a:srgbClr val="002060"/>
            </a:solidFill>
          </a:endParaRPr>
        </a:p>
      </dgm:t>
    </dgm:pt>
    <dgm:pt modelId="{1CFCCF45-A0B5-48BF-95DA-3AA860A804A3}" type="parTrans" cxnId="{43EDFC6E-A06D-4E22-B96E-BBD420B15782}">
      <dgm:prSet/>
      <dgm:spPr/>
      <dgm:t>
        <a:bodyPr/>
        <a:lstStyle/>
        <a:p>
          <a:endParaRPr lang="el-GR"/>
        </a:p>
      </dgm:t>
    </dgm:pt>
    <dgm:pt modelId="{7642E2C9-7F63-4220-9E87-39A17E085C0D}" type="sibTrans" cxnId="{43EDFC6E-A06D-4E22-B96E-BBD420B15782}">
      <dgm:prSet/>
      <dgm:spPr/>
      <dgm:t>
        <a:bodyPr/>
        <a:lstStyle/>
        <a:p>
          <a:endParaRPr lang="el-GR"/>
        </a:p>
      </dgm:t>
    </dgm:pt>
    <dgm:pt modelId="{D61BB181-0409-4A6C-9938-1F2B0436F35F}">
      <dgm:prSet phldrT="[Text]"/>
      <dgm:spPr/>
      <dgm:t>
        <a:bodyPr/>
        <a:lstStyle/>
        <a:p>
          <a:r>
            <a:rPr lang="el-GR" dirty="0" smtClean="0">
              <a:solidFill>
                <a:srgbClr val="002060"/>
              </a:solidFill>
            </a:rPr>
            <a:t>3</a:t>
          </a:r>
          <a:endParaRPr lang="el-GR" dirty="0">
            <a:solidFill>
              <a:srgbClr val="002060"/>
            </a:solidFill>
          </a:endParaRPr>
        </a:p>
      </dgm:t>
    </dgm:pt>
    <dgm:pt modelId="{425F07FF-2BE0-4621-AE61-803D54B9C07F}" type="parTrans" cxnId="{CFFE6FD1-AD16-4A95-8CB6-400842B79349}">
      <dgm:prSet/>
      <dgm:spPr/>
      <dgm:t>
        <a:bodyPr/>
        <a:lstStyle/>
        <a:p>
          <a:endParaRPr lang="el-GR"/>
        </a:p>
      </dgm:t>
    </dgm:pt>
    <dgm:pt modelId="{EA21F6E7-A64D-49B4-85DC-398BE6F64065}" type="sibTrans" cxnId="{CFFE6FD1-AD16-4A95-8CB6-400842B79349}">
      <dgm:prSet/>
      <dgm:spPr/>
      <dgm:t>
        <a:bodyPr/>
        <a:lstStyle/>
        <a:p>
          <a:endParaRPr lang="el-GR"/>
        </a:p>
      </dgm:t>
    </dgm:pt>
    <dgm:pt modelId="{029313D3-AD7E-4904-9DEB-CBC71EA8336C}">
      <dgm:prSet phldrT="[Text]"/>
      <dgm:spPr/>
      <dgm:t>
        <a:bodyPr/>
        <a:lstStyle/>
        <a:p>
          <a:r>
            <a:rPr lang="el-GR" dirty="0" smtClean="0">
              <a:solidFill>
                <a:srgbClr val="002060"/>
              </a:solidFill>
            </a:rPr>
            <a:t>4</a:t>
          </a:r>
          <a:endParaRPr lang="el-GR" dirty="0">
            <a:solidFill>
              <a:srgbClr val="002060"/>
            </a:solidFill>
          </a:endParaRPr>
        </a:p>
      </dgm:t>
    </dgm:pt>
    <dgm:pt modelId="{C1F155D1-6AF5-4678-986F-E7D1F2E0E41F}" type="parTrans" cxnId="{9C2A3F19-AB6F-4988-ABF8-456A1954471D}">
      <dgm:prSet/>
      <dgm:spPr/>
      <dgm:t>
        <a:bodyPr/>
        <a:lstStyle/>
        <a:p>
          <a:endParaRPr lang="el-GR"/>
        </a:p>
      </dgm:t>
    </dgm:pt>
    <dgm:pt modelId="{42650C38-7327-41B6-B3C1-79F153D41532}" type="sibTrans" cxnId="{9C2A3F19-AB6F-4988-ABF8-456A1954471D}">
      <dgm:prSet/>
      <dgm:spPr/>
      <dgm:t>
        <a:bodyPr/>
        <a:lstStyle/>
        <a:p>
          <a:endParaRPr lang="el-GR"/>
        </a:p>
      </dgm:t>
    </dgm:pt>
    <dgm:pt modelId="{E78F527F-8895-4BC1-86E7-64F9CACA747E}" type="pres">
      <dgm:prSet presAssocID="{8AB52B94-6683-4F4C-85CA-8C5446B04728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1C9AC4A6-D55E-4DB9-8D10-E9FADCAED97B}" type="pres">
      <dgm:prSet presAssocID="{C5A620AD-E95B-4F77-8E78-1B459959BB3A}" presName="Accent1" presStyleCnt="0"/>
      <dgm:spPr/>
    </dgm:pt>
    <dgm:pt modelId="{8C74E27E-603B-4FA9-8AFC-C7A20E1F72C8}" type="pres">
      <dgm:prSet presAssocID="{C5A620AD-E95B-4F77-8E78-1B459959BB3A}" presName="Accent" presStyleLbl="node1" presStyleIdx="0" presStyleCnt="4"/>
      <dgm:spPr/>
    </dgm:pt>
    <dgm:pt modelId="{3633A5CF-028A-49C9-97CB-9D84B1B55FEA}" type="pres">
      <dgm:prSet presAssocID="{C5A620AD-E95B-4F77-8E78-1B459959BB3A}" presName="Parent1" presStyleLbl="revTx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F0677EB-D783-4695-AA5B-54A30BA2A554}" type="pres">
      <dgm:prSet presAssocID="{B7583DA3-2CBE-4E9F-AB8B-44BA18653A8F}" presName="Accent2" presStyleCnt="0"/>
      <dgm:spPr/>
    </dgm:pt>
    <dgm:pt modelId="{12851766-6FF5-4131-A9FF-9E677C4C97EA}" type="pres">
      <dgm:prSet presAssocID="{B7583DA3-2CBE-4E9F-AB8B-44BA18653A8F}" presName="Accent" presStyleLbl="node1" presStyleIdx="1" presStyleCnt="4"/>
      <dgm:spPr/>
    </dgm:pt>
    <dgm:pt modelId="{AF116B97-4D0C-4060-85A4-F0561E98FA51}" type="pres">
      <dgm:prSet presAssocID="{B7583DA3-2CBE-4E9F-AB8B-44BA18653A8F}" presName="Parent2" presStyleLbl="revTx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D82ED8C-17A6-42E9-A5EC-2567647992BE}" type="pres">
      <dgm:prSet presAssocID="{D61BB181-0409-4A6C-9938-1F2B0436F35F}" presName="Accent3" presStyleCnt="0"/>
      <dgm:spPr/>
    </dgm:pt>
    <dgm:pt modelId="{4D383F9A-583E-40AE-BB0C-39108AC3D7ED}" type="pres">
      <dgm:prSet presAssocID="{D61BB181-0409-4A6C-9938-1F2B0436F35F}" presName="Accent" presStyleLbl="node1" presStyleIdx="2" presStyleCnt="4"/>
      <dgm:spPr/>
    </dgm:pt>
    <dgm:pt modelId="{DF26608E-EE4D-4292-B77A-704FBCD693F0}" type="pres">
      <dgm:prSet presAssocID="{D61BB181-0409-4A6C-9938-1F2B0436F35F}" presName="Parent3" presStyleLbl="revTx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01E6915-3DD5-4F38-ACE0-CCCDD4C1A228}" type="pres">
      <dgm:prSet presAssocID="{029313D3-AD7E-4904-9DEB-CBC71EA8336C}" presName="Accent4" presStyleCnt="0"/>
      <dgm:spPr/>
    </dgm:pt>
    <dgm:pt modelId="{DFFC9CA6-BD2F-4B33-B74F-9732B6253D8A}" type="pres">
      <dgm:prSet presAssocID="{029313D3-AD7E-4904-9DEB-CBC71EA8336C}" presName="Accent" presStyleLbl="node1" presStyleIdx="3" presStyleCnt="4"/>
      <dgm:spPr/>
    </dgm:pt>
    <dgm:pt modelId="{1E2AA907-B763-4906-9EA4-5D62EF4977D2}" type="pres">
      <dgm:prSet presAssocID="{029313D3-AD7E-4904-9DEB-CBC71EA8336C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AC205F8-0828-4B8D-BDAA-2BED79F3B8C7}" type="presOf" srcId="{D61BB181-0409-4A6C-9938-1F2B0436F35F}" destId="{DF26608E-EE4D-4292-B77A-704FBCD693F0}" srcOrd="0" destOrd="0" presId="urn:microsoft.com/office/officeart/2009/layout/CircleArrowProcess"/>
    <dgm:cxn modelId="{DF65FAD4-3109-46B6-B3B1-70BC2B6B6D22}" srcId="{8AB52B94-6683-4F4C-85CA-8C5446B04728}" destId="{C5A620AD-E95B-4F77-8E78-1B459959BB3A}" srcOrd="0" destOrd="0" parTransId="{A93CC415-F07F-45B5-BBF2-D70100A4F17F}" sibTransId="{9AC58446-1146-47C0-AA27-9AAD3D136B4F}"/>
    <dgm:cxn modelId="{A0992E8C-E053-44DB-8751-E22C69E15498}" type="presOf" srcId="{029313D3-AD7E-4904-9DEB-CBC71EA8336C}" destId="{1E2AA907-B763-4906-9EA4-5D62EF4977D2}" srcOrd="0" destOrd="0" presId="urn:microsoft.com/office/officeart/2009/layout/CircleArrowProcess"/>
    <dgm:cxn modelId="{2719DF7F-EFD3-4BA5-9E57-F2D55421A98D}" type="presOf" srcId="{C5A620AD-E95B-4F77-8E78-1B459959BB3A}" destId="{3633A5CF-028A-49C9-97CB-9D84B1B55FEA}" srcOrd="0" destOrd="0" presId="urn:microsoft.com/office/officeart/2009/layout/CircleArrowProcess"/>
    <dgm:cxn modelId="{4CA3253D-0497-4804-AB49-C55AAC099D39}" type="presOf" srcId="{8AB52B94-6683-4F4C-85CA-8C5446B04728}" destId="{E78F527F-8895-4BC1-86E7-64F9CACA747E}" srcOrd="0" destOrd="0" presId="urn:microsoft.com/office/officeart/2009/layout/CircleArrowProcess"/>
    <dgm:cxn modelId="{052A16C5-C0CA-4E17-900E-94AC80C4DC93}" type="presOf" srcId="{B7583DA3-2CBE-4E9F-AB8B-44BA18653A8F}" destId="{AF116B97-4D0C-4060-85A4-F0561E98FA51}" srcOrd="0" destOrd="0" presId="urn:microsoft.com/office/officeart/2009/layout/CircleArrowProcess"/>
    <dgm:cxn modelId="{CFFE6FD1-AD16-4A95-8CB6-400842B79349}" srcId="{8AB52B94-6683-4F4C-85CA-8C5446B04728}" destId="{D61BB181-0409-4A6C-9938-1F2B0436F35F}" srcOrd="2" destOrd="0" parTransId="{425F07FF-2BE0-4621-AE61-803D54B9C07F}" sibTransId="{EA21F6E7-A64D-49B4-85DC-398BE6F64065}"/>
    <dgm:cxn modelId="{9C2A3F19-AB6F-4988-ABF8-456A1954471D}" srcId="{8AB52B94-6683-4F4C-85CA-8C5446B04728}" destId="{029313D3-AD7E-4904-9DEB-CBC71EA8336C}" srcOrd="3" destOrd="0" parTransId="{C1F155D1-6AF5-4678-986F-E7D1F2E0E41F}" sibTransId="{42650C38-7327-41B6-B3C1-79F153D41532}"/>
    <dgm:cxn modelId="{43EDFC6E-A06D-4E22-B96E-BBD420B15782}" srcId="{8AB52B94-6683-4F4C-85CA-8C5446B04728}" destId="{B7583DA3-2CBE-4E9F-AB8B-44BA18653A8F}" srcOrd="1" destOrd="0" parTransId="{1CFCCF45-A0B5-48BF-95DA-3AA860A804A3}" sibTransId="{7642E2C9-7F63-4220-9E87-39A17E085C0D}"/>
    <dgm:cxn modelId="{1290744E-0101-4589-A099-55B9FC79274E}" type="presParOf" srcId="{E78F527F-8895-4BC1-86E7-64F9CACA747E}" destId="{1C9AC4A6-D55E-4DB9-8D10-E9FADCAED97B}" srcOrd="0" destOrd="0" presId="urn:microsoft.com/office/officeart/2009/layout/CircleArrowProcess"/>
    <dgm:cxn modelId="{E7DA88A1-A1E5-4798-84A6-CB2A0CCEAAA6}" type="presParOf" srcId="{1C9AC4A6-D55E-4DB9-8D10-E9FADCAED97B}" destId="{8C74E27E-603B-4FA9-8AFC-C7A20E1F72C8}" srcOrd="0" destOrd="0" presId="urn:microsoft.com/office/officeart/2009/layout/CircleArrowProcess"/>
    <dgm:cxn modelId="{8D9F5996-5849-49CB-8680-8EE697A38106}" type="presParOf" srcId="{E78F527F-8895-4BC1-86E7-64F9CACA747E}" destId="{3633A5CF-028A-49C9-97CB-9D84B1B55FEA}" srcOrd="1" destOrd="0" presId="urn:microsoft.com/office/officeart/2009/layout/CircleArrowProcess"/>
    <dgm:cxn modelId="{633776CE-0110-41CD-82FC-382684FAC298}" type="presParOf" srcId="{E78F527F-8895-4BC1-86E7-64F9CACA747E}" destId="{EF0677EB-D783-4695-AA5B-54A30BA2A554}" srcOrd="2" destOrd="0" presId="urn:microsoft.com/office/officeart/2009/layout/CircleArrowProcess"/>
    <dgm:cxn modelId="{919CE6BB-284F-494D-8430-C08F028BC8B1}" type="presParOf" srcId="{EF0677EB-D783-4695-AA5B-54A30BA2A554}" destId="{12851766-6FF5-4131-A9FF-9E677C4C97EA}" srcOrd="0" destOrd="0" presId="urn:microsoft.com/office/officeart/2009/layout/CircleArrowProcess"/>
    <dgm:cxn modelId="{6351A4A7-46FD-46F5-8E9F-29BA9BEC7571}" type="presParOf" srcId="{E78F527F-8895-4BC1-86E7-64F9CACA747E}" destId="{AF116B97-4D0C-4060-85A4-F0561E98FA51}" srcOrd="3" destOrd="0" presId="urn:microsoft.com/office/officeart/2009/layout/CircleArrowProcess"/>
    <dgm:cxn modelId="{1B6C4CF0-F285-403A-89FB-8D6A9F0C2D33}" type="presParOf" srcId="{E78F527F-8895-4BC1-86E7-64F9CACA747E}" destId="{3D82ED8C-17A6-42E9-A5EC-2567647992BE}" srcOrd="4" destOrd="0" presId="urn:microsoft.com/office/officeart/2009/layout/CircleArrowProcess"/>
    <dgm:cxn modelId="{D95E0C9E-FFB4-4715-B940-CD479B98912F}" type="presParOf" srcId="{3D82ED8C-17A6-42E9-A5EC-2567647992BE}" destId="{4D383F9A-583E-40AE-BB0C-39108AC3D7ED}" srcOrd="0" destOrd="0" presId="urn:microsoft.com/office/officeart/2009/layout/CircleArrowProcess"/>
    <dgm:cxn modelId="{D8C1360C-8C95-4483-ADCD-C91C2FA23FE2}" type="presParOf" srcId="{E78F527F-8895-4BC1-86E7-64F9CACA747E}" destId="{DF26608E-EE4D-4292-B77A-704FBCD693F0}" srcOrd="5" destOrd="0" presId="urn:microsoft.com/office/officeart/2009/layout/CircleArrowProcess"/>
    <dgm:cxn modelId="{E83FAE32-4341-4D7C-93DB-C21289C84562}" type="presParOf" srcId="{E78F527F-8895-4BC1-86E7-64F9CACA747E}" destId="{801E6915-3DD5-4F38-ACE0-CCCDD4C1A228}" srcOrd="6" destOrd="0" presId="urn:microsoft.com/office/officeart/2009/layout/CircleArrowProcess"/>
    <dgm:cxn modelId="{1E16E787-0DEB-4356-99DD-BE93BA8B43BE}" type="presParOf" srcId="{801E6915-3DD5-4F38-ACE0-CCCDD4C1A228}" destId="{DFFC9CA6-BD2F-4B33-B74F-9732B6253D8A}" srcOrd="0" destOrd="0" presId="urn:microsoft.com/office/officeart/2009/layout/CircleArrowProcess"/>
    <dgm:cxn modelId="{D9CF3133-8A2B-49C9-B0A4-AB3966A08037}" type="presParOf" srcId="{E78F527F-8895-4BC1-86E7-64F9CACA747E}" destId="{1E2AA907-B763-4906-9EA4-5D62EF4977D2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FD7279-2069-4B9C-9B65-D8160F4DA532}" type="doc">
      <dgm:prSet loTypeId="urn:microsoft.com/office/officeart/2009/3/layout/StepUpProcess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6FE002D-52B7-4F49-8CBF-094FEB0080B1}">
      <dgm:prSet phldrT="[Text]"/>
      <dgm:spPr/>
      <dgm:t>
        <a:bodyPr/>
        <a:lstStyle/>
        <a:p>
          <a:r>
            <a:rPr lang="el-GR" b="1" i="1" u="none" dirty="0" smtClean="0"/>
            <a:t>&gt;2.000.000 </a:t>
          </a:r>
          <a:r>
            <a:rPr lang="el-GR" b="0" i="1" u="none" dirty="0" smtClean="0"/>
            <a:t>σύνολο ανασφάλιστων </a:t>
          </a:r>
          <a:endParaRPr lang="el-GR" b="0" i="1" u="none" dirty="0"/>
        </a:p>
      </dgm:t>
    </dgm:pt>
    <dgm:pt modelId="{079EC78D-0DAB-4211-9832-BBBA8AC5F6B0}" type="parTrans" cxnId="{78D03761-F6E2-4816-9312-AB4627004243}">
      <dgm:prSet/>
      <dgm:spPr/>
      <dgm:t>
        <a:bodyPr/>
        <a:lstStyle/>
        <a:p>
          <a:endParaRPr lang="el-GR"/>
        </a:p>
      </dgm:t>
    </dgm:pt>
    <dgm:pt modelId="{92B12F6A-06DA-432A-8CBC-A91AF5354255}" type="sibTrans" cxnId="{78D03761-F6E2-4816-9312-AB4627004243}">
      <dgm:prSet/>
      <dgm:spPr/>
      <dgm:t>
        <a:bodyPr/>
        <a:lstStyle/>
        <a:p>
          <a:endParaRPr lang="el-GR"/>
        </a:p>
      </dgm:t>
    </dgm:pt>
    <dgm:pt modelId="{EBC570D5-711D-412A-8C7C-7D3EEAC318E9}">
      <dgm:prSet/>
      <dgm:spPr/>
      <dgm:t>
        <a:bodyPr/>
        <a:lstStyle/>
        <a:p>
          <a:r>
            <a:rPr lang="el-GR" dirty="0" smtClean="0"/>
            <a:t>&gt; </a:t>
          </a:r>
          <a:r>
            <a:rPr lang="el-GR" b="1" dirty="0" smtClean="0"/>
            <a:t>2.500.000 ασθενείς</a:t>
          </a:r>
          <a:r>
            <a:rPr lang="en-US" b="1" dirty="0" smtClean="0"/>
            <a:t> (</a:t>
          </a:r>
          <a:r>
            <a:rPr lang="el-GR" b="1" dirty="0" smtClean="0"/>
            <a:t>συνολικά)</a:t>
          </a:r>
          <a:endParaRPr lang="el-GR" dirty="0"/>
        </a:p>
      </dgm:t>
    </dgm:pt>
    <dgm:pt modelId="{22A0511B-685D-46A2-B4D3-7FE10E44B008}" type="sibTrans" cxnId="{55EF6820-146E-497D-A950-4181CDC21789}">
      <dgm:prSet/>
      <dgm:spPr/>
      <dgm:t>
        <a:bodyPr/>
        <a:lstStyle/>
        <a:p>
          <a:endParaRPr lang="el-GR"/>
        </a:p>
      </dgm:t>
    </dgm:pt>
    <dgm:pt modelId="{70B3B5C9-7EB6-42AC-BD8E-B2A4BEF23D8F}" type="parTrans" cxnId="{55EF6820-146E-497D-A950-4181CDC21789}">
      <dgm:prSet/>
      <dgm:spPr/>
      <dgm:t>
        <a:bodyPr/>
        <a:lstStyle/>
        <a:p>
          <a:endParaRPr lang="el-GR"/>
        </a:p>
      </dgm:t>
    </dgm:pt>
    <dgm:pt modelId="{94B9BC04-C2EF-4A60-BCE5-ED20502D9203}">
      <dgm:prSet phldrT="[Text]"/>
      <dgm:spPr/>
      <dgm:t>
        <a:bodyPr/>
        <a:lstStyle/>
        <a:p>
          <a:r>
            <a:rPr lang="el-GR" b="1" dirty="0" smtClean="0"/>
            <a:t>200 Ρευματικές Παθήσεις </a:t>
          </a:r>
          <a:endParaRPr lang="el-GR" b="1" dirty="0"/>
        </a:p>
      </dgm:t>
    </dgm:pt>
    <dgm:pt modelId="{FFD14D6E-1BAF-4103-91E3-F7DA830C9D96}" type="sibTrans" cxnId="{5118E393-291A-46CC-ABB7-24E600908A0C}">
      <dgm:prSet/>
      <dgm:spPr/>
      <dgm:t>
        <a:bodyPr/>
        <a:lstStyle/>
        <a:p>
          <a:endParaRPr lang="el-GR"/>
        </a:p>
      </dgm:t>
    </dgm:pt>
    <dgm:pt modelId="{262E5725-72B6-42A8-9392-88975DAC7C95}" type="parTrans" cxnId="{5118E393-291A-46CC-ABB7-24E600908A0C}">
      <dgm:prSet/>
      <dgm:spPr/>
      <dgm:t>
        <a:bodyPr/>
        <a:lstStyle/>
        <a:p>
          <a:endParaRPr lang="el-GR"/>
        </a:p>
      </dgm:t>
    </dgm:pt>
    <dgm:pt modelId="{80A0062E-8905-4D12-B87F-CDED504B6EE9}">
      <dgm:prSet phldrT="[Text]"/>
      <dgm:spPr/>
      <dgm:t>
        <a:bodyPr/>
        <a:lstStyle/>
        <a:p>
          <a:r>
            <a:rPr lang="el-GR" b="1" dirty="0" smtClean="0"/>
            <a:t>&gt;</a:t>
          </a:r>
          <a:r>
            <a:rPr lang="el-GR" b="1" i="0" dirty="0" smtClean="0"/>
            <a:t>150.000</a:t>
          </a:r>
          <a:r>
            <a:rPr lang="el-GR" i="0" dirty="0" smtClean="0"/>
            <a:t> </a:t>
          </a:r>
          <a:r>
            <a:rPr lang="el-GR" i="1" dirty="0" smtClean="0"/>
            <a:t>ασθενείς με  φλεγμονώδεις ρευματικές παθήσεις</a:t>
          </a:r>
          <a:endParaRPr lang="el-GR" i="1" dirty="0"/>
        </a:p>
      </dgm:t>
    </dgm:pt>
    <dgm:pt modelId="{78B2FAD0-3641-40F4-8274-19D187ECDA81}" type="sibTrans" cxnId="{A7168E76-E3B1-48F7-ACA8-B54EED622CD3}">
      <dgm:prSet/>
      <dgm:spPr/>
      <dgm:t>
        <a:bodyPr/>
        <a:lstStyle/>
        <a:p>
          <a:endParaRPr lang="el-GR"/>
        </a:p>
      </dgm:t>
    </dgm:pt>
    <dgm:pt modelId="{1EA64719-4FAA-4D20-8E7A-0D5E2EAB2185}" type="parTrans" cxnId="{A7168E76-E3B1-48F7-ACA8-B54EED622CD3}">
      <dgm:prSet/>
      <dgm:spPr/>
      <dgm:t>
        <a:bodyPr/>
        <a:lstStyle/>
        <a:p>
          <a:endParaRPr lang="el-GR"/>
        </a:p>
      </dgm:t>
    </dgm:pt>
    <dgm:pt modelId="{A0D903A9-52D0-4457-B7F6-140F367FD4AF}" type="pres">
      <dgm:prSet presAssocID="{E2FD7279-2069-4B9C-9B65-D8160F4DA53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ED22C136-E4DE-49D5-B8B9-C4C83228952D}" type="pres">
      <dgm:prSet presAssocID="{D6FE002D-52B7-4F49-8CBF-094FEB0080B1}" presName="composite" presStyleCnt="0"/>
      <dgm:spPr/>
    </dgm:pt>
    <dgm:pt modelId="{CA773747-6B5A-4943-A4F8-F044D9295A2E}" type="pres">
      <dgm:prSet presAssocID="{D6FE002D-52B7-4F49-8CBF-094FEB0080B1}" presName="LShape" presStyleLbl="alignNode1" presStyleIdx="0" presStyleCnt="7"/>
      <dgm:spPr/>
    </dgm:pt>
    <dgm:pt modelId="{8B924BC3-4143-4CF1-BFF6-E821C7488002}" type="pres">
      <dgm:prSet presAssocID="{D6FE002D-52B7-4F49-8CBF-094FEB0080B1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BE27EB8-0161-4AEC-926D-3E19D83CC4EF}" type="pres">
      <dgm:prSet presAssocID="{D6FE002D-52B7-4F49-8CBF-094FEB0080B1}" presName="Triangle" presStyleLbl="alignNode1" presStyleIdx="1" presStyleCnt="7"/>
      <dgm:spPr/>
    </dgm:pt>
    <dgm:pt modelId="{9CD9D97C-406E-470B-8935-5D492E0B4509}" type="pres">
      <dgm:prSet presAssocID="{92B12F6A-06DA-432A-8CBC-A91AF5354255}" presName="sibTrans" presStyleCnt="0"/>
      <dgm:spPr/>
    </dgm:pt>
    <dgm:pt modelId="{923CD9FE-86B8-4989-B813-54FC3155ABC8}" type="pres">
      <dgm:prSet presAssocID="{92B12F6A-06DA-432A-8CBC-A91AF5354255}" presName="space" presStyleCnt="0"/>
      <dgm:spPr/>
    </dgm:pt>
    <dgm:pt modelId="{59E96851-51F4-4BFC-B8D9-D19E05C113B8}" type="pres">
      <dgm:prSet presAssocID="{80A0062E-8905-4D12-B87F-CDED504B6EE9}" presName="composite" presStyleCnt="0"/>
      <dgm:spPr/>
    </dgm:pt>
    <dgm:pt modelId="{B21F0442-FCC2-4E97-A788-4559A3F9A7AF}" type="pres">
      <dgm:prSet presAssocID="{80A0062E-8905-4D12-B87F-CDED504B6EE9}" presName="LShape" presStyleLbl="alignNode1" presStyleIdx="2" presStyleCnt="7"/>
      <dgm:spPr/>
    </dgm:pt>
    <dgm:pt modelId="{0AB9F9DC-E4E2-4B1C-974C-E018261F990D}" type="pres">
      <dgm:prSet presAssocID="{80A0062E-8905-4D12-B87F-CDED504B6EE9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5E3638E-1528-434F-BD5A-BA1763D3AA53}" type="pres">
      <dgm:prSet presAssocID="{80A0062E-8905-4D12-B87F-CDED504B6EE9}" presName="Triangle" presStyleLbl="alignNode1" presStyleIdx="3" presStyleCnt="7"/>
      <dgm:spPr/>
    </dgm:pt>
    <dgm:pt modelId="{0838CEA7-51D2-4019-81B0-19DEFE84CBA9}" type="pres">
      <dgm:prSet presAssocID="{78B2FAD0-3641-40F4-8274-19D187ECDA81}" presName="sibTrans" presStyleCnt="0"/>
      <dgm:spPr/>
    </dgm:pt>
    <dgm:pt modelId="{81FFE971-6E65-4D9D-9188-DA1B073102F6}" type="pres">
      <dgm:prSet presAssocID="{78B2FAD0-3641-40F4-8274-19D187ECDA81}" presName="space" presStyleCnt="0"/>
      <dgm:spPr/>
    </dgm:pt>
    <dgm:pt modelId="{6949CE9E-CA4E-4896-8AE0-9C929B5F1407}" type="pres">
      <dgm:prSet presAssocID="{94B9BC04-C2EF-4A60-BCE5-ED20502D9203}" presName="composite" presStyleCnt="0"/>
      <dgm:spPr/>
    </dgm:pt>
    <dgm:pt modelId="{C2E5AE60-EEF8-4C34-A1AA-2768827C10E0}" type="pres">
      <dgm:prSet presAssocID="{94B9BC04-C2EF-4A60-BCE5-ED20502D9203}" presName="LShape" presStyleLbl="alignNode1" presStyleIdx="4" presStyleCnt="7"/>
      <dgm:spPr/>
    </dgm:pt>
    <dgm:pt modelId="{4203EA81-A399-431F-8CC1-3504B0E02FFB}" type="pres">
      <dgm:prSet presAssocID="{94B9BC04-C2EF-4A60-BCE5-ED20502D9203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ECAD9B8-E359-416B-B3E1-78B97EEFFC1A}" type="pres">
      <dgm:prSet presAssocID="{94B9BC04-C2EF-4A60-BCE5-ED20502D9203}" presName="Triangle" presStyleLbl="alignNode1" presStyleIdx="5" presStyleCnt="7"/>
      <dgm:spPr/>
    </dgm:pt>
    <dgm:pt modelId="{EBCE82E1-7B37-479B-AFE2-CE78EB051B25}" type="pres">
      <dgm:prSet presAssocID="{FFD14D6E-1BAF-4103-91E3-F7DA830C9D96}" presName="sibTrans" presStyleCnt="0"/>
      <dgm:spPr/>
    </dgm:pt>
    <dgm:pt modelId="{DB744073-C4A9-4689-9C43-49E25374C043}" type="pres">
      <dgm:prSet presAssocID="{FFD14D6E-1BAF-4103-91E3-F7DA830C9D96}" presName="space" presStyleCnt="0"/>
      <dgm:spPr/>
    </dgm:pt>
    <dgm:pt modelId="{A2C877C5-9D3F-4AF8-A974-E4C640A4C90F}" type="pres">
      <dgm:prSet presAssocID="{EBC570D5-711D-412A-8C7C-7D3EEAC318E9}" presName="composite" presStyleCnt="0"/>
      <dgm:spPr/>
    </dgm:pt>
    <dgm:pt modelId="{942F6C01-256A-484A-9B1D-5D9B0D8B4B96}" type="pres">
      <dgm:prSet presAssocID="{EBC570D5-711D-412A-8C7C-7D3EEAC318E9}" presName="LShape" presStyleLbl="alignNode1" presStyleIdx="6" presStyleCnt="7"/>
      <dgm:spPr/>
    </dgm:pt>
    <dgm:pt modelId="{7777FB60-5D46-4000-B009-738B1AF8396B}" type="pres">
      <dgm:prSet presAssocID="{EBC570D5-711D-412A-8C7C-7D3EEAC318E9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5118E393-291A-46CC-ABB7-24E600908A0C}" srcId="{E2FD7279-2069-4B9C-9B65-D8160F4DA532}" destId="{94B9BC04-C2EF-4A60-BCE5-ED20502D9203}" srcOrd="2" destOrd="0" parTransId="{262E5725-72B6-42A8-9392-88975DAC7C95}" sibTransId="{FFD14D6E-1BAF-4103-91E3-F7DA830C9D96}"/>
    <dgm:cxn modelId="{A7168E76-E3B1-48F7-ACA8-B54EED622CD3}" srcId="{E2FD7279-2069-4B9C-9B65-D8160F4DA532}" destId="{80A0062E-8905-4D12-B87F-CDED504B6EE9}" srcOrd="1" destOrd="0" parTransId="{1EA64719-4FAA-4D20-8E7A-0D5E2EAB2185}" sibTransId="{78B2FAD0-3641-40F4-8274-19D187ECDA81}"/>
    <dgm:cxn modelId="{D0550361-8BC6-4591-BF5B-DA07284C33EE}" type="presOf" srcId="{80A0062E-8905-4D12-B87F-CDED504B6EE9}" destId="{0AB9F9DC-E4E2-4B1C-974C-E018261F990D}" srcOrd="0" destOrd="0" presId="urn:microsoft.com/office/officeart/2009/3/layout/StepUpProcess"/>
    <dgm:cxn modelId="{55EF6820-146E-497D-A950-4181CDC21789}" srcId="{E2FD7279-2069-4B9C-9B65-D8160F4DA532}" destId="{EBC570D5-711D-412A-8C7C-7D3EEAC318E9}" srcOrd="3" destOrd="0" parTransId="{70B3B5C9-7EB6-42AC-BD8E-B2A4BEF23D8F}" sibTransId="{22A0511B-685D-46A2-B4D3-7FE10E44B008}"/>
    <dgm:cxn modelId="{E7AEAB34-795E-4608-925D-AA2AFF1A2221}" type="presOf" srcId="{EBC570D5-711D-412A-8C7C-7D3EEAC318E9}" destId="{7777FB60-5D46-4000-B009-738B1AF8396B}" srcOrd="0" destOrd="0" presId="urn:microsoft.com/office/officeart/2009/3/layout/StepUpProcess"/>
    <dgm:cxn modelId="{78D03761-F6E2-4816-9312-AB4627004243}" srcId="{E2FD7279-2069-4B9C-9B65-D8160F4DA532}" destId="{D6FE002D-52B7-4F49-8CBF-094FEB0080B1}" srcOrd="0" destOrd="0" parTransId="{079EC78D-0DAB-4211-9832-BBBA8AC5F6B0}" sibTransId="{92B12F6A-06DA-432A-8CBC-A91AF5354255}"/>
    <dgm:cxn modelId="{FD98DF5B-9887-4D74-A3F0-8D4B2C8389A9}" type="presOf" srcId="{D6FE002D-52B7-4F49-8CBF-094FEB0080B1}" destId="{8B924BC3-4143-4CF1-BFF6-E821C7488002}" srcOrd="0" destOrd="0" presId="urn:microsoft.com/office/officeart/2009/3/layout/StepUpProcess"/>
    <dgm:cxn modelId="{19F2E8A6-5F2D-4E77-B60C-5F21E1B0B019}" type="presOf" srcId="{94B9BC04-C2EF-4A60-BCE5-ED20502D9203}" destId="{4203EA81-A399-431F-8CC1-3504B0E02FFB}" srcOrd="0" destOrd="0" presId="urn:microsoft.com/office/officeart/2009/3/layout/StepUpProcess"/>
    <dgm:cxn modelId="{18D94B4A-63E9-4F4E-B301-6DE3F6CD25AA}" type="presOf" srcId="{E2FD7279-2069-4B9C-9B65-D8160F4DA532}" destId="{A0D903A9-52D0-4457-B7F6-140F367FD4AF}" srcOrd="0" destOrd="0" presId="urn:microsoft.com/office/officeart/2009/3/layout/StepUpProcess"/>
    <dgm:cxn modelId="{3BDB2681-044A-4E19-9B89-05A2140305C5}" type="presParOf" srcId="{A0D903A9-52D0-4457-B7F6-140F367FD4AF}" destId="{ED22C136-E4DE-49D5-B8B9-C4C83228952D}" srcOrd="0" destOrd="0" presId="urn:microsoft.com/office/officeart/2009/3/layout/StepUpProcess"/>
    <dgm:cxn modelId="{D9575BF5-309B-449F-B0EB-C8E84C61F14A}" type="presParOf" srcId="{ED22C136-E4DE-49D5-B8B9-C4C83228952D}" destId="{CA773747-6B5A-4943-A4F8-F044D9295A2E}" srcOrd="0" destOrd="0" presId="urn:microsoft.com/office/officeart/2009/3/layout/StepUpProcess"/>
    <dgm:cxn modelId="{ED155682-DF50-4411-B4B8-FEC957AE4483}" type="presParOf" srcId="{ED22C136-E4DE-49D5-B8B9-C4C83228952D}" destId="{8B924BC3-4143-4CF1-BFF6-E821C7488002}" srcOrd="1" destOrd="0" presId="urn:microsoft.com/office/officeart/2009/3/layout/StepUpProcess"/>
    <dgm:cxn modelId="{20C0D752-B710-4E4F-B243-C96EFE64DCBB}" type="presParOf" srcId="{ED22C136-E4DE-49D5-B8B9-C4C83228952D}" destId="{DBE27EB8-0161-4AEC-926D-3E19D83CC4EF}" srcOrd="2" destOrd="0" presId="urn:microsoft.com/office/officeart/2009/3/layout/StepUpProcess"/>
    <dgm:cxn modelId="{4CF6F817-CA39-4D17-AB10-40ED3BE0CA1C}" type="presParOf" srcId="{A0D903A9-52D0-4457-B7F6-140F367FD4AF}" destId="{9CD9D97C-406E-470B-8935-5D492E0B4509}" srcOrd="1" destOrd="0" presId="urn:microsoft.com/office/officeart/2009/3/layout/StepUpProcess"/>
    <dgm:cxn modelId="{A9489A6A-FE44-45C9-8343-708EBEF50DA3}" type="presParOf" srcId="{9CD9D97C-406E-470B-8935-5D492E0B4509}" destId="{923CD9FE-86B8-4989-B813-54FC3155ABC8}" srcOrd="0" destOrd="0" presId="urn:microsoft.com/office/officeart/2009/3/layout/StepUpProcess"/>
    <dgm:cxn modelId="{733CE801-D732-41E7-9545-027C00DA7CA3}" type="presParOf" srcId="{A0D903A9-52D0-4457-B7F6-140F367FD4AF}" destId="{59E96851-51F4-4BFC-B8D9-D19E05C113B8}" srcOrd="2" destOrd="0" presId="urn:microsoft.com/office/officeart/2009/3/layout/StepUpProcess"/>
    <dgm:cxn modelId="{9A6F5464-B7A4-487D-8DDB-9DDFF2370AEE}" type="presParOf" srcId="{59E96851-51F4-4BFC-B8D9-D19E05C113B8}" destId="{B21F0442-FCC2-4E97-A788-4559A3F9A7AF}" srcOrd="0" destOrd="0" presId="urn:microsoft.com/office/officeart/2009/3/layout/StepUpProcess"/>
    <dgm:cxn modelId="{C0BA0059-785B-43A1-90D3-44E0EEAF882F}" type="presParOf" srcId="{59E96851-51F4-4BFC-B8D9-D19E05C113B8}" destId="{0AB9F9DC-E4E2-4B1C-974C-E018261F990D}" srcOrd="1" destOrd="0" presId="urn:microsoft.com/office/officeart/2009/3/layout/StepUpProcess"/>
    <dgm:cxn modelId="{52240C33-AA24-4941-B0FF-6048AAE62304}" type="presParOf" srcId="{59E96851-51F4-4BFC-B8D9-D19E05C113B8}" destId="{E5E3638E-1528-434F-BD5A-BA1763D3AA53}" srcOrd="2" destOrd="0" presId="urn:microsoft.com/office/officeart/2009/3/layout/StepUpProcess"/>
    <dgm:cxn modelId="{DC1703CD-EA7E-4901-AA02-D27D99C609B4}" type="presParOf" srcId="{A0D903A9-52D0-4457-B7F6-140F367FD4AF}" destId="{0838CEA7-51D2-4019-81B0-19DEFE84CBA9}" srcOrd="3" destOrd="0" presId="urn:microsoft.com/office/officeart/2009/3/layout/StepUpProcess"/>
    <dgm:cxn modelId="{9DB771C5-6EA0-40DF-9630-64EE56A37AE7}" type="presParOf" srcId="{0838CEA7-51D2-4019-81B0-19DEFE84CBA9}" destId="{81FFE971-6E65-4D9D-9188-DA1B073102F6}" srcOrd="0" destOrd="0" presId="urn:microsoft.com/office/officeart/2009/3/layout/StepUpProcess"/>
    <dgm:cxn modelId="{60BCEF20-F917-4DD1-8EAE-B60085E1D005}" type="presParOf" srcId="{A0D903A9-52D0-4457-B7F6-140F367FD4AF}" destId="{6949CE9E-CA4E-4896-8AE0-9C929B5F1407}" srcOrd="4" destOrd="0" presId="urn:microsoft.com/office/officeart/2009/3/layout/StepUpProcess"/>
    <dgm:cxn modelId="{F5751C0C-77C9-496B-AE9C-2325D8CD17BF}" type="presParOf" srcId="{6949CE9E-CA4E-4896-8AE0-9C929B5F1407}" destId="{C2E5AE60-EEF8-4C34-A1AA-2768827C10E0}" srcOrd="0" destOrd="0" presId="urn:microsoft.com/office/officeart/2009/3/layout/StepUpProcess"/>
    <dgm:cxn modelId="{2C74741A-A05A-49F6-9136-D89B9FF63C67}" type="presParOf" srcId="{6949CE9E-CA4E-4896-8AE0-9C929B5F1407}" destId="{4203EA81-A399-431F-8CC1-3504B0E02FFB}" srcOrd="1" destOrd="0" presId="urn:microsoft.com/office/officeart/2009/3/layout/StepUpProcess"/>
    <dgm:cxn modelId="{684C6435-97B4-458A-9100-0FD58A30EB05}" type="presParOf" srcId="{6949CE9E-CA4E-4896-8AE0-9C929B5F1407}" destId="{2ECAD9B8-E359-416B-B3E1-78B97EEFFC1A}" srcOrd="2" destOrd="0" presId="urn:microsoft.com/office/officeart/2009/3/layout/StepUpProcess"/>
    <dgm:cxn modelId="{F528DC44-78CE-475C-B056-352AAA6ACD11}" type="presParOf" srcId="{A0D903A9-52D0-4457-B7F6-140F367FD4AF}" destId="{EBCE82E1-7B37-479B-AFE2-CE78EB051B25}" srcOrd="5" destOrd="0" presId="urn:microsoft.com/office/officeart/2009/3/layout/StepUpProcess"/>
    <dgm:cxn modelId="{FEC9E200-52BA-435E-AE5D-6BB518C092EB}" type="presParOf" srcId="{EBCE82E1-7B37-479B-AFE2-CE78EB051B25}" destId="{DB744073-C4A9-4689-9C43-49E25374C043}" srcOrd="0" destOrd="0" presId="urn:microsoft.com/office/officeart/2009/3/layout/StepUpProcess"/>
    <dgm:cxn modelId="{AF04E4F0-99F9-404C-B04F-9ED92512FDA3}" type="presParOf" srcId="{A0D903A9-52D0-4457-B7F6-140F367FD4AF}" destId="{A2C877C5-9D3F-4AF8-A974-E4C640A4C90F}" srcOrd="6" destOrd="0" presId="urn:microsoft.com/office/officeart/2009/3/layout/StepUpProcess"/>
    <dgm:cxn modelId="{0E06002F-20B4-4397-A5DC-04BA906F2FF7}" type="presParOf" srcId="{A2C877C5-9D3F-4AF8-A974-E4C640A4C90F}" destId="{942F6C01-256A-484A-9B1D-5D9B0D8B4B96}" srcOrd="0" destOrd="0" presId="urn:microsoft.com/office/officeart/2009/3/layout/StepUpProcess"/>
    <dgm:cxn modelId="{15F02EF0-1C94-4C3E-877F-EEECF13667C5}" type="presParOf" srcId="{A2C877C5-9D3F-4AF8-A974-E4C640A4C90F}" destId="{7777FB60-5D46-4000-B009-738B1AF8396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6149AB-BFF7-4B19-8162-71C0272F640A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063DF98E-1D7D-4D98-BA7E-E9647C8C65CE}">
      <dgm:prSet phldrT="[Text]"/>
      <dgm:spPr/>
      <dgm:t>
        <a:bodyPr/>
        <a:lstStyle/>
        <a:p>
          <a:r>
            <a:rPr lang="el-GR" b="1" dirty="0" smtClean="0"/>
            <a:t>Σύνολο Ασθενών </a:t>
          </a:r>
          <a:r>
            <a:rPr lang="el-GR" dirty="0" smtClean="0"/>
            <a:t>&gt;20.000</a:t>
          </a:r>
          <a:endParaRPr lang="el-GR" dirty="0"/>
        </a:p>
      </dgm:t>
    </dgm:pt>
    <dgm:pt modelId="{87A6CD48-E2AC-47E7-AF39-A016F5E17337}" type="parTrans" cxnId="{91F86C91-91ED-4BEC-952D-32F100FD5EEA}">
      <dgm:prSet/>
      <dgm:spPr/>
      <dgm:t>
        <a:bodyPr/>
        <a:lstStyle/>
        <a:p>
          <a:endParaRPr lang="el-GR"/>
        </a:p>
      </dgm:t>
    </dgm:pt>
    <dgm:pt modelId="{D44225CE-CC07-42CF-80E5-00FB7EEBD40B}" type="sibTrans" cxnId="{91F86C91-91ED-4BEC-952D-32F100FD5EEA}">
      <dgm:prSet/>
      <dgm:spPr/>
      <dgm:t>
        <a:bodyPr/>
        <a:lstStyle/>
        <a:p>
          <a:endParaRPr lang="el-GR"/>
        </a:p>
      </dgm:t>
    </dgm:pt>
    <dgm:pt modelId="{8C685241-6DA3-4A7A-84DC-65ADB6BA7029}">
      <dgm:prSet phldrT="[Text]"/>
      <dgm:spPr/>
      <dgm:t>
        <a:bodyPr/>
        <a:lstStyle/>
        <a:p>
          <a:r>
            <a:rPr lang="el-GR" dirty="0" smtClean="0"/>
            <a:t>Διοικητικό Προσωπικό &amp; Εκπαιδευτικοί  </a:t>
          </a:r>
          <a:endParaRPr lang="el-GR" dirty="0"/>
        </a:p>
      </dgm:t>
    </dgm:pt>
    <dgm:pt modelId="{1671C0CD-7F6D-48BB-AB5A-F450F89E8B80}" type="parTrans" cxnId="{6ED0BC9F-0573-41E7-9116-2583EA8298BC}">
      <dgm:prSet/>
      <dgm:spPr/>
      <dgm:t>
        <a:bodyPr/>
        <a:lstStyle/>
        <a:p>
          <a:endParaRPr lang="el-GR"/>
        </a:p>
      </dgm:t>
    </dgm:pt>
    <dgm:pt modelId="{5DAC398A-44DD-447E-846E-902AF5AF21B6}" type="sibTrans" cxnId="{6ED0BC9F-0573-41E7-9116-2583EA8298BC}">
      <dgm:prSet/>
      <dgm:spPr/>
      <dgm:t>
        <a:bodyPr/>
        <a:lstStyle/>
        <a:p>
          <a:endParaRPr lang="el-GR"/>
        </a:p>
      </dgm:t>
    </dgm:pt>
    <dgm:pt modelId="{995F49F3-F739-41C7-8081-43CF870B8F67}">
      <dgm:prSet phldrT="[Text]"/>
      <dgm:spPr/>
      <dgm:t>
        <a:bodyPr/>
        <a:lstStyle/>
        <a:p>
          <a:r>
            <a:rPr lang="el-GR" dirty="0" smtClean="0"/>
            <a:t>Μέλη Οικογενειών</a:t>
          </a:r>
          <a:endParaRPr lang="el-GR" dirty="0"/>
        </a:p>
      </dgm:t>
    </dgm:pt>
    <dgm:pt modelId="{B5709EF9-D6BE-4890-A60E-CA4320ABD10D}" type="parTrans" cxnId="{A292EC88-789C-4106-B03D-A174054FC1F9}">
      <dgm:prSet/>
      <dgm:spPr/>
      <dgm:t>
        <a:bodyPr/>
        <a:lstStyle/>
        <a:p>
          <a:endParaRPr lang="el-GR"/>
        </a:p>
      </dgm:t>
    </dgm:pt>
    <dgm:pt modelId="{9B2FD1F1-9663-4C91-8A50-BDA7E146D44C}" type="sibTrans" cxnId="{A292EC88-789C-4106-B03D-A174054FC1F9}">
      <dgm:prSet/>
      <dgm:spPr/>
      <dgm:t>
        <a:bodyPr/>
        <a:lstStyle/>
        <a:p>
          <a:endParaRPr lang="el-GR"/>
        </a:p>
      </dgm:t>
    </dgm:pt>
    <dgm:pt modelId="{74907939-5CA2-46B7-A6DA-2A8F691BC65C}">
      <dgm:prSet phldrT="[Text]"/>
      <dgm:spPr/>
      <dgm:t>
        <a:bodyPr/>
        <a:lstStyle/>
        <a:p>
          <a:r>
            <a:rPr lang="el-GR" dirty="0" smtClean="0"/>
            <a:t>Ιατρικό &amp; Νοσηλευτικό Προσωπικό</a:t>
          </a:r>
        </a:p>
      </dgm:t>
    </dgm:pt>
    <dgm:pt modelId="{FEC4BC3E-1062-4D2A-83E0-7105CA249D77}" type="parTrans" cxnId="{A673D94A-A070-4A0E-B3B6-F59E0C168403}">
      <dgm:prSet/>
      <dgm:spPr/>
      <dgm:t>
        <a:bodyPr/>
        <a:lstStyle/>
        <a:p>
          <a:endParaRPr lang="el-GR"/>
        </a:p>
      </dgm:t>
    </dgm:pt>
    <dgm:pt modelId="{132AC3D3-A1B4-45F8-B00F-420946B9CA0D}" type="sibTrans" cxnId="{A673D94A-A070-4A0E-B3B6-F59E0C168403}">
      <dgm:prSet/>
      <dgm:spPr/>
      <dgm:t>
        <a:bodyPr/>
        <a:lstStyle/>
        <a:p>
          <a:endParaRPr lang="el-GR"/>
        </a:p>
      </dgm:t>
    </dgm:pt>
    <dgm:pt modelId="{A6297626-01A7-4C37-9D15-E15F9E6FB08B}" type="pres">
      <dgm:prSet presAssocID="{B66149AB-BFF7-4B19-8162-71C0272F640A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D939ABB-FEF0-428F-971A-08B2D2A64BF7}" type="pres">
      <dgm:prSet presAssocID="{B66149AB-BFF7-4B19-8162-71C0272F640A}" presName="diamond" presStyleLbl="bgShp" presStyleIdx="0" presStyleCnt="1" custLinFactNeighborY="3901"/>
      <dgm:spPr/>
    </dgm:pt>
    <dgm:pt modelId="{1CDFC6D9-FB89-497F-8BB7-2BBFFFE88F11}" type="pres">
      <dgm:prSet presAssocID="{B66149AB-BFF7-4B19-8162-71C0272F640A}" presName="quad1" presStyleLbl="node1" presStyleIdx="0" presStyleCnt="4" custLinFactNeighborX="901" custLinFactNeighborY="21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52A6E2B-C852-4F84-A870-26835551F5C1}" type="pres">
      <dgm:prSet presAssocID="{B66149AB-BFF7-4B19-8162-71C0272F640A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9940441-97E1-4ED4-A41E-790E519BF598}" type="pres">
      <dgm:prSet presAssocID="{B66149AB-BFF7-4B19-8162-71C0272F640A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BC85B37-7FED-4564-A8C9-FC94E0492181}" type="pres">
      <dgm:prSet presAssocID="{B66149AB-BFF7-4B19-8162-71C0272F640A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1F86C91-91ED-4BEC-952D-32F100FD5EEA}" srcId="{B66149AB-BFF7-4B19-8162-71C0272F640A}" destId="{063DF98E-1D7D-4D98-BA7E-E9647C8C65CE}" srcOrd="0" destOrd="0" parTransId="{87A6CD48-E2AC-47E7-AF39-A016F5E17337}" sibTransId="{D44225CE-CC07-42CF-80E5-00FB7EEBD40B}"/>
    <dgm:cxn modelId="{6ED0BC9F-0573-41E7-9116-2583EA8298BC}" srcId="{B66149AB-BFF7-4B19-8162-71C0272F640A}" destId="{8C685241-6DA3-4A7A-84DC-65ADB6BA7029}" srcOrd="3" destOrd="0" parTransId="{1671C0CD-7F6D-48BB-AB5A-F450F89E8B80}" sibTransId="{5DAC398A-44DD-447E-846E-902AF5AF21B6}"/>
    <dgm:cxn modelId="{02F64F0D-CD40-4A6D-812C-A3C42B8D5364}" type="presOf" srcId="{B66149AB-BFF7-4B19-8162-71C0272F640A}" destId="{A6297626-01A7-4C37-9D15-E15F9E6FB08B}" srcOrd="0" destOrd="0" presId="urn:microsoft.com/office/officeart/2005/8/layout/matrix3"/>
    <dgm:cxn modelId="{A292EC88-789C-4106-B03D-A174054FC1F9}" srcId="{B66149AB-BFF7-4B19-8162-71C0272F640A}" destId="{995F49F3-F739-41C7-8081-43CF870B8F67}" srcOrd="1" destOrd="0" parTransId="{B5709EF9-D6BE-4890-A60E-CA4320ABD10D}" sibTransId="{9B2FD1F1-9663-4C91-8A50-BDA7E146D44C}"/>
    <dgm:cxn modelId="{25B73FD0-F2DB-4905-BC36-E3690AD19395}" type="presOf" srcId="{063DF98E-1D7D-4D98-BA7E-E9647C8C65CE}" destId="{1CDFC6D9-FB89-497F-8BB7-2BBFFFE88F11}" srcOrd="0" destOrd="0" presId="urn:microsoft.com/office/officeart/2005/8/layout/matrix3"/>
    <dgm:cxn modelId="{A673D94A-A070-4A0E-B3B6-F59E0C168403}" srcId="{B66149AB-BFF7-4B19-8162-71C0272F640A}" destId="{74907939-5CA2-46B7-A6DA-2A8F691BC65C}" srcOrd="2" destOrd="0" parTransId="{FEC4BC3E-1062-4D2A-83E0-7105CA249D77}" sibTransId="{132AC3D3-A1B4-45F8-B00F-420946B9CA0D}"/>
    <dgm:cxn modelId="{A6190BDF-120C-46DC-BC29-194226DCB153}" type="presOf" srcId="{74907939-5CA2-46B7-A6DA-2A8F691BC65C}" destId="{09940441-97E1-4ED4-A41E-790E519BF598}" srcOrd="0" destOrd="0" presId="urn:microsoft.com/office/officeart/2005/8/layout/matrix3"/>
    <dgm:cxn modelId="{EFC26F54-806E-41DA-801F-200C6858C6A2}" type="presOf" srcId="{8C685241-6DA3-4A7A-84DC-65ADB6BA7029}" destId="{8BC85B37-7FED-4564-A8C9-FC94E0492181}" srcOrd="0" destOrd="0" presId="urn:microsoft.com/office/officeart/2005/8/layout/matrix3"/>
    <dgm:cxn modelId="{89C924F2-3B37-48B8-9585-4F368DA16768}" type="presOf" srcId="{995F49F3-F739-41C7-8081-43CF870B8F67}" destId="{E52A6E2B-C852-4F84-A870-26835551F5C1}" srcOrd="0" destOrd="0" presId="urn:microsoft.com/office/officeart/2005/8/layout/matrix3"/>
    <dgm:cxn modelId="{4EB91B58-446E-4B5A-A859-4CA26983FBBF}" type="presParOf" srcId="{A6297626-01A7-4C37-9D15-E15F9E6FB08B}" destId="{CD939ABB-FEF0-428F-971A-08B2D2A64BF7}" srcOrd="0" destOrd="0" presId="urn:microsoft.com/office/officeart/2005/8/layout/matrix3"/>
    <dgm:cxn modelId="{48CFFEFC-A11E-4E04-8C69-838093906A41}" type="presParOf" srcId="{A6297626-01A7-4C37-9D15-E15F9E6FB08B}" destId="{1CDFC6D9-FB89-497F-8BB7-2BBFFFE88F11}" srcOrd="1" destOrd="0" presId="urn:microsoft.com/office/officeart/2005/8/layout/matrix3"/>
    <dgm:cxn modelId="{E8BEDB71-CA39-47B7-B463-A6ADBE5FAC05}" type="presParOf" srcId="{A6297626-01A7-4C37-9D15-E15F9E6FB08B}" destId="{E52A6E2B-C852-4F84-A870-26835551F5C1}" srcOrd="2" destOrd="0" presId="urn:microsoft.com/office/officeart/2005/8/layout/matrix3"/>
    <dgm:cxn modelId="{2ADC2F9E-5914-49AD-B931-499A2346DB91}" type="presParOf" srcId="{A6297626-01A7-4C37-9D15-E15F9E6FB08B}" destId="{09940441-97E1-4ED4-A41E-790E519BF598}" srcOrd="3" destOrd="0" presId="urn:microsoft.com/office/officeart/2005/8/layout/matrix3"/>
    <dgm:cxn modelId="{495F0D56-BDC6-4206-84DB-419B88D50787}" type="presParOf" srcId="{A6297626-01A7-4C37-9D15-E15F9E6FB08B}" destId="{8BC85B37-7FED-4564-A8C9-FC94E0492181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21F243-7708-4BDE-95B0-67516B624087}" type="doc">
      <dgm:prSet loTypeId="urn:microsoft.com/office/officeart/2011/layout/CircleProcess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6124593B-6179-4A49-97C9-9C6C088E2B6B}">
      <dgm:prSet phldrT="[Text]"/>
      <dgm:spPr/>
      <dgm:t>
        <a:bodyPr/>
        <a:lstStyle/>
        <a:p>
          <a:r>
            <a:rPr lang="el-GR" dirty="0" smtClean="0"/>
            <a:t>18 Μήνες</a:t>
          </a:r>
          <a:endParaRPr lang="el-GR" dirty="0"/>
        </a:p>
      </dgm:t>
    </dgm:pt>
    <dgm:pt modelId="{87FC3513-2014-4EAC-B7CA-250A5565B059}" type="parTrans" cxnId="{43DECDA7-2B59-4480-B1A9-6703B376326F}">
      <dgm:prSet/>
      <dgm:spPr/>
      <dgm:t>
        <a:bodyPr/>
        <a:lstStyle/>
        <a:p>
          <a:endParaRPr lang="el-GR"/>
        </a:p>
      </dgm:t>
    </dgm:pt>
    <dgm:pt modelId="{8F2E8A61-A66F-4483-B3AD-4DE659CB140A}" type="sibTrans" cxnId="{43DECDA7-2B59-4480-B1A9-6703B376326F}">
      <dgm:prSet/>
      <dgm:spPr/>
      <dgm:t>
        <a:bodyPr/>
        <a:lstStyle/>
        <a:p>
          <a:endParaRPr lang="el-GR"/>
        </a:p>
      </dgm:t>
    </dgm:pt>
    <dgm:pt modelId="{0968DCFA-0538-4903-9696-1935D41ACB27}">
      <dgm:prSet phldrT="[Text]"/>
      <dgm:spPr/>
      <dgm:t>
        <a:bodyPr/>
        <a:lstStyle/>
        <a:p>
          <a:r>
            <a:rPr lang="el-GR" dirty="0" smtClean="0"/>
            <a:t>1.200.000 ευρώ </a:t>
          </a:r>
          <a:endParaRPr lang="el-GR" dirty="0"/>
        </a:p>
      </dgm:t>
    </dgm:pt>
    <dgm:pt modelId="{69A77892-67CE-4BD8-AF10-3F6D03CB2912}" type="parTrans" cxnId="{2D718B5B-EE94-4CB0-9E36-328F8D611B3D}">
      <dgm:prSet/>
      <dgm:spPr/>
      <dgm:t>
        <a:bodyPr/>
        <a:lstStyle/>
        <a:p>
          <a:endParaRPr lang="el-GR"/>
        </a:p>
      </dgm:t>
    </dgm:pt>
    <dgm:pt modelId="{4DA60F86-A17F-45B5-A529-1BF338153FB1}" type="sibTrans" cxnId="{2D718B5B-EE94-4CB0-9E36-328F8D611B3D}">
      <dgm:prSet/>
      <dgm:spPr/>
      <dgm:t>
        <a:bodyPr/>
        <a:lstStyle/>
        <a:p>
          <a:endParaRPr lang="el-GR"/>
        </a:p>
      </dgm:t>
    </dgm:pt>
    <dgm:pt modelId="{713BF9C9-D4D6-42D9-A0A2-1F2BCC7D9512}">
      <dgm:prSet phldrT="[Text]"/>
      <dgm:spPr/>
      <dgm:t>
        <a:bodyPr/>
        <a:lstStyle/>
        <a:p>
          <a:r>
            <a:rPr lang="el-GR" dirty="0" smtClean="0"/>
            <a:t>Υψηλός βαθμός Ωριμότητας</a:t>
          </a:r>
          <a:endParaRPr lang="el-GR" dirty="0"/>
        </a:p>
      </dgm:t>
    </dgm:pt>
    <dgm:pt modelId="{6420904E-E696-40C8-95E1-5103C085DBFE}" type="parTrans" cxnId="{F28D4908-2577-4D72-A72B-EAA03BC8C622}">
      <dgm:prSet/>
      <dgm:spPr/>
      <dgm:t>
        <a:bodyPr/>
        <a:lstStyle/>
        <a:p>
          <a:endParaRPr lang="el-GR"/>
        </a:p>
      </dgm:t>
    </dgm:pt>
    <dgm:pt modelId="{7720E5BC-8C86-4568-8376-1CB09F048B48}" type="sibTrans" cxnId="{F28D4908-2577-4D72-A72B-EAA03BC8C622}">
      <dgm:prSet/>
      <dgm:spPr/>
      <dgm:t>
        <a:bodyPr/>
        <a:lstStyle/>
        <a:p>
          <a:endParaRPr lang="el-GR"/>
        </a:p>
      </dgm:t>
    </dgm:pt>
    <dgm:pt modelId="{7658310E-9588-4D17-BC20-2886DF5DF6C8}" type="pres">
      <dgm:prSet presAssocID="{5721F243-7708-4BDE-95B0-67516B624087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el-GR"/>
        </a:p>
      </dgm:t>
    </dgm:pt>
    <dgm:pt modelId="{F7320128-1C0F-4D76-9BE0-807A3BD74E36}" type="pres">
      <dgm:prSet presAssocID="{713BF9C9-D4D6-42D9-A0A2-1F2BCC7D9512}" presName="Accent3" presStyleCnt="0"/>
      <dgm:spPr/>
    </dgm:pt>
    <dgm:pt modelId="{DBD12CDD-FE82-4DEA-B2C5-3A6D4B6206BC}" type="pres">
      <dgm:prSet presAssocID="{713BF9C9-D4D6-42D9-A0A2-1F2BCC7D9512}" presName="Accent" presStyleLbl="node1" presStyleIdx="0" presStyleCnt="3"/>
      <dgm:spPr/>
    </dgm:pt>
    <dgm:pt modelId="{46F3F2B4-6B91-4D61-A36C-B60D453B155E}" type="pres">
      <dgm:prSet presAssocID="{713BF9C9-D4D6-42D9-A0A2-1F2BCC7D9512}" presName="ParentBackground3" presStyleCnt="0"/>
      <dgm:spPr/>
    </dgm:pt>
    <dgm:pt modelId="{6A7C88F6-B539-4D40-AF1E-E9807537CB95}" type="pres">
      <dgm:prSet presAssocID="{713BF9C9-D4D6-42D9-A0A2-1F2BCC7D9512}" presName="ParentBackground" presStyleLbl="fgAcc1" presStyleIdx="0" presStyleCnt="3"/>
      <dgm:spPr/>
      <dgm:t>
        <a:bodyPr/>
        <a:lstStyle/>
        <a:p>
          <a:endParaRPr lang="el-GR"/>
        </a:p>
      </dgm:t>
    </dgm:pt>
    <dgm:pt modelId="{6B7DB521-A483-4B44-941C-82E75E05F22A}" type="pres">
      <dgm:prSet presAssocID="{713BF9C9-D4D6-42D9-A0A2-1F2BCC7D9512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62D8DFD-8AA6-4580-A029-A47848D0CC24}" type="pres">
      <dgm:prSet presAssocID="{0968DCFA-0538-4903-9696-1935D41ACB27}" presName="Accent2" presStyleCnt="0"/>
      <dgm:spPr/>
    </dgm:pt>
    <dgm:pt modelId="{902A7568-3D45-4FF8-BF41-2F2A25BDEA8D}" type="pres">
      <dgm:prSet presAssocID="{0968DCFA-0538-4903-9696-1935D41ACB27}" presName="Accent" presStyleLbl="node1" presStyleIdx="1" presStyleCnt="3"/>
      <dgm:spPr/>
    </dgm:pt>
    <dgm:pt modelId="{62D5786D-6EAF-4376-9130-2548196D340F}" type="pres">
      <dgm:prSet presAssocID="{0968DCFA-0538-4903-9696-1935D41ACB27}" presName="ParentBackground2" presStyleCnt="0"/>
      <dgm:spPr/>
    </dgm:pt>
    <dgm:pt modelId="{0F0F0AA0-F5D7-4731-A77B-01B6BF028808}" type="pres">
      <dgm:prSet presAssocID="{0968DCFA-0538-4903-9696-1935D41ACB27}" presName="ParentBackground" presStyleLbl="fgAcc1" presStyleIdx="1" presStyleCnt="3"/>
      <dgm:spPr/>
      <dgm:t>
        <a:bodyPr/>
        <a:lstStyle/>
        <a:p>
          <a:endParaRPr lang="el-GR"/>
        </a:p>
      </dgm:t>
    </dgm:pt>
    <dgm:pt modelId="{E8475088-E52F-46C8-83B7-595BE08A6AB9}" type="pres">
      <dgm:prSet presAssocID="{0968DCFA-0538-4903-9696-1935D41ACB27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071FE69-7845-4EEC-95DD-8A3DF20EDED4}" type="pres">
      <dgm:prSet presAssocID="{6124593B-6179-4A49-97C9-9C6C088E2B6B}" presName="Accent1" presStyleCnt="0"/>
      <dgm:spPr/>
    </dgm:pt>
    <dgm:pt modelId="{7CBAF090-64CD-432C-8390-E51F26DC5BD5}" type="pres">
      <dgm:prSet presAssocID="{6124593B-6179-4A49-97C9-9C6C088E2B6B}" presName="Accent" presStyleLbl="node1" presStyleIdx="2" presStyleCnt="3"/>
      <dgm:spPr/>
    </dgm:pt>
    <dgm:pt modelId="{097A09BC-545E-4A27-B85C-CEAF83625B42}" type="pres">
      <dgm:prSet presAssocID="{6124593B-6179-4A49-97C9-9C6C088E2B6B}" presName="ParentBackground1" presStyleCnt="0"/>
      <dgm:spPr/>
    </dgm:pt>
    <dgm:pt modelId="{36316C78-8679-4C5F-93DE-68BDDD9A6749}" type="pres">
      <dgm:prSet presAssocID="{6124593B-6179-4A49-97C9-9C6C088E2B6B}" presName="ParentBackground" presStyleLbl="fgAcc1" presStyleIdx="2" presStyleCnt="3"/>
      <dgm:spPr/>
      <dgm:t>
        <a:bodyPr/>
        <a:lstStyle/>
        <a:p>
          <a:endParaRPr lang="el-GR"/>
        </a:p>
      </dgm:t>
    </dgm:pt>
    <dgm:pt modelId="{A1EC6F05-B5EA-4F50-B7BB-EB43AA51572E}" type="pres">
      <dgm:prSet presAssocID="{6124593B-6179-4A49-97C9-9C6C088E2B6B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3BA03E2-A0BC-4EC3-939F-17D9536D907C}" type="presOf" srcId="{5721F243-7708-4BDE-95B0-67516B624087}" destId="{7658310E-9588-4D17-BC20-2886DF5DF6C8}" srcOrd="0" destOrd="0" presId="urn:microsoft.com/office/officeart/2011/layout/CircleProcess"/>
    <dgm:cxn modelId="{5A43F536-484E-4252-9560-B923A0A9B313}" type="presOf" srcId="{713BF9C9-D4D6-42D9-A0A2-1F2BCC7D9512}" destId="{6B7DB521-A483-4B44-941C-82E75E05F22A}" srcOrd="1" destOrd="0" presId="urn:microsoft.com/office/officeart/2011/layout/CircleProcess"/>
    <dgm:cxn modelId="{7914C8EA-009E-47A3-8B50-297B9DF6E71B}" type="presOf" srcId="{0968DCFA-0538-4903-9696-1935D41ACB27}" destId="{0F0F0AA0-F5D7-4731-A77B-01B6BF028808}" srcOrd="0" destOrd="0" presId="urn:microsoft.com/office/officeart/2011/layout/CircleProcess"/>
    <dgm:cxn modelId="{43DECDA7-2B59-4480-B1A9-6703B376326F}" srcId="{5721F243-7708-4BDE-95B0-67516B624087}" destId="{6124593B-6179-4A49-97C9-9C6C088E2B6B}" srcOrd="0" destOrd="0" parTransId="{87FC3513-2014-4EAC-B7CA-250A5565B059}" sibTransId="{8F2E8A61-A66F-4483-B3AD-4DE659CB140A}"/>
    <dgm:cxn modelId="{A0CDDBEA-35B6-4153-A18A-D606F31F940B}" type="presOf" srcId="{6124593B-6179-4A49-97C9-9C6C088E2B6B}" destId="{36316C78-8679-4C5F-93DE-68BDDD9A6749}" srcOrd="0" destOrd="0" presId="urn:microsoft.com/office/officeart/2011/layout/CircleProcess"/>
    <dgm:cxn modelId="{B467B7DF-3B5A-4D00-88A5-662EF741BC5B}" type="presOf" srcId="{6124593B-6179-4A49-97C9-9C6C088E2B6B}" destId="{A1EC6F05-B5EA-4F50-B7BB-EB43AA51572E}" srcOrd="1" destOrd="0" presId="urn:microsoft.com/office/officeart/2011/layout/CircleProcess"/>
    <dgm:cxn modelId="{2D718B5B-EE94-4CB0-9E36-328F8D611B3D}" srcId="{5721F243-7708-4BDE-95B0-67516B624087}" destId="{0968DCFA-0538-4903-9696-1935D41ACB27}" srcOrd="1" destOrd="0" parTransId="{69A77892-67CE-4BD8-AF10-3F6D03CB2912}" sibTransId="{4DA60F86-A17F-45B5-A529-1BF338153FB1}"/>
    <dgm:cxn modelId="{F28D4908-2577-4D72-A72B-EAA03BC8C622}" srcId="{5721F243-7708-4BDE-95B0-67516B624087}" destId="{713BF9C9-D4D6-42D9-A0A2-1F2BCC7D9512}" srcOrd="2" destOrd="0" parTransId="{6420904E-E696-40C8-95E1-5103C085DBFE}" sibTransId="{7720E5BC-8C86-4568-8376-1CB09F048B48}"/>
    <dgm:cxn modelId="{84A2C61B-568B-4941-A685-17E4D43ADBE4}" type="presOf" srcId="{0968DCFA-0538-4903-9696-1935D41ACB27}" destId="{E8475088-E52F-46C8-83B7-595BE08A6AB9}" srcOrd="1" destOrd="0" presId="urn:microsoft.com/office/officeart/2011/layout/CircleProcess"/>
    <dgm:cxn modelId="{4F168FE2-4AE9-4603-B4A5-62FCB4B47767}" type="presOf" srcId="{713BF9C9-D4D6-42D9-A0A2-1F2BCC7D9512}" destId="{6A7C88F6-B539-4D40-AF1E-E9807537CB95}" srcOrd="0" destOrd="0" presId="urn:microsoft.com/office/officeart/2011/layout/CircleProcess"/>
    <dgm:cxn modelId="{782C1FB5-B957-4531-B12F-40F72A2FBEE8}" type="presParOf" srcId="{7658310E-9588-4D17-BC20-2886DF5DF6C8}" destId="{F7320128-1C0F-4D76-9BE0-807A3BD74E36}" srcOrd="0" destOrd="0" presId="urn:microsoft.com/office/officeart/2011/layout/CircleProcess"/>
    <dgm:cxn modelId="{E89A3B45-EB9C-4AB1-AFF2-8720F7B8BB4D}" type="presParOf" srcId="{F7320128-1C0F-4D76-9BE0-807A3BD74E36}" destId="{DBD12CDD-FE82-4DEA-B2C5-3A6D4B6206BC}" srcOrd="0" destOrd="0" presId="urn:microsoft.com/office/officeart/2011/layout/CircleProcess"/>
    <dgm:cxn modelId="{99BA1400-2B1E-4A20-B4D3-288C6C4B54D3}" type="presParOf" srcId="{7658310E-9588-4D17-BC20-2886DF5DF6C8}" destId="{46F3F2B4-6B91-4D61-A36C-B60D453B155E}" srcOrd="1" destOrd="0" presId="urn:microsoft.com/office/officeart/2011/layout/CircleProcess"/>
    <dgm:cxn modelId="{AC8DAD7D-01DE-4AAE-9DEC-7A04AEBFF242}" type="presParOf" srcId="{46F3F2B4-6B91-4D61-A36C-B60D453B155E}" destId="{6A7C88F6-B539-4D40-AF1E-E9807537CB95}" srcOrd="0" destOrd="0" presId="urn:microsoft.com/office/officeart/2011/layout/CircleProcess"/>
    <dgm:cxn modelId="{B90C8B0F-4673-445E-BFB6-8A2C631243CF}" type="presParOf" srcId="{7658310E-9588-4D17-BC20-2886DF5DF6C8}" destId="{6B7DB521-A483-4B44-941C-82E75E05F22A}" srcOrd="2" destOrd="0" presId="urn:microsoft.com/office/officeart/2011/layout/CircleProcess"/>
    <dgm:cxn modelId="{869CDC16-68F5-4FAE-9C8F-39E4A862F93E}" type="presParOf" srcId="{7658310E-9588-4D17-BC20-2886DF5DF6C8}" destId="{962D8DFD-8AA6-4580-A029-A47848D0CC24}" srcOrd="3" destOrd="0" presId="urn:microsoft.com/office/officeart/2011/layout/CircleProcess"/>
    <dgm:cxn modelId="{33BA24AB-1B00-4FCC-B617-E5E7E4C9AFF0}" type="presParOf" srcId="{962D8DFD-8AA6-4580-A029-A47848D0CC24}" destId="{902A7568-3D45-4FF8-BF41-2F2A25BDEA8D}" srcOrd="0" destOrd="0" presId="urn:microsoft.com/office/officeart/2011/layout/CircleProcess"/>
    <dgm:cxn modelId="{6C0927C6-B065-400F-B8BF-58F096E1EAC5}" type="presParOf" srcId="{7658310E-9588-4D17-BC20-2886DF5DF6C8}" destId="{62D5786D-6EAF-4376-9130-2548196D340F}" srcOrd="4" destOrd="0" presId="urn:microsoft.com/office/officeart/2011/layout/CircleProcess"/>
    <dgm:cxn modelId="{2CE3A8D8-2946-4BC1-B8CE-E460585E1680}" type="presParOf" srcId="{62D5786D-6EAF-4376-9130-2548196D340F}" destId="{0F0F0AA0-F5D7-4731-A77B-01B6BF028808}" srcOrd="0" destOrd="0" presId="urn:microsoft.com/office/officeart/2011/layout/CircleProcess"/>
    <dgm:cxn modelId="{36F2C664-35BA-4707-B192-1664908BF76D}" type="presParOf" srcId="{7658310E-9588-4D17-BC20-2886DF5DF6C8}" destId="{E8475088-E52F-46C8-83B7-595BE08A6AB9}" srcOrd="5" destOrd="0" presId="urn:microsoft.com/office/officeart/2011/layout/CircleProcess"/>
    <dgm:cxn modelId="{A2485D94-AFBD-4769-94C5-1F9A68994112}" type="presParOf" srcId="{7658310E-9588-4D17-BC20-2886DF5DF6C8}" destId="{0071FE69-7845-4EEC-95DD-8A3DF20EDED4}" srcOrd="6" destOrd="0" presId="urn:microsoft.com/office/officeart/2011/layout/CircleProcess"/>
    <dgm:cxn modelId="{CCCCACED-A8B2-44A3-AFE4-19940E8AC6B8}" type="presParOf" srcId="{0071FE69-7845-4EEC-95DD-8A3DF20EDED4}" destId="{7CBAF090-64CD-432C-8390-E51F26DC5BD5}" srcOrd="0" destOrd="0" presId="urn:microsoft.com/office/officeart/2011/layout/CircleProcess"/>
    <dgm:cxn modelId="{7E459A14-B799-4EF9-8FAA-46750FA0673C}" type="presParOf" srcId="{7658310E-9588-4D17-BC20-2886DF5DF6C8}" destId="{097A09BC-545E-4A27-B85C-CEAF83625B42}" srcOrd="7" destOrd="0" presId="urn:microsoft.com/office/officeart/2011/layout/CircleProcess"/>
    <dgm:cxn modelId="{8A320579-8E31-4A68-AE8B-E193E35AD220}" type="presParOf" srcId="{097A09BC-545E-4A27-B85C-CEAF83625B42}" destId="{36316C78-8679-4C5F-93DE-68BDDD9A6749}" srcOrd="0" destOrd="0" presId="urn:microsoft.com/office/officeart/2011/layout/CircleProcess"/>
    <dgm:cxn modelId="{3991AE96-2DA0-42EE-939C-43124AFD9AF7}" type="presParOf" srcId="{7658310E-9588-4D17-BC20-2886DF5DF6C8}" destId="{A1EC6F05-B5EA-4F50-B7BB-EB43AA51572E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74E27E-603B-4FA9-8AFC-C7A20E1F72C8}">
      <dsp:nvSpPr>
        <dsp:cNvPr id="0" name=""/>
        <dsp:cNvSpPr/>
      </dsp:nvSpPr>
      <dsp:spPr>
        <a:xfrm>
          <a:off x="1957146" y="0"/>
          <a:ext cx="1607003" cy="1607167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33A5CF-028A-49C9-97CB-9D84B1B55FEA}">
      <dsp:nvSpPr>
        <dsp:cNvPr id="0" name=""/>
        <dsp:cNvSpPr/>
      </dsp:nvSpPr>
      <dsp:spPr>
        <a:xfrm>
          <a:off x="2311947" y="581751"/>
          <a:ext cx="896799" cy="448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smtClean="0">
              <a:solidFill>
                <a:srgbClr val="002060"/>
              </a:solidFill>
            </a:rPr>
            <a:t>1</a:t>
          </a:r>
          <a:endParaRPr lang="el-GR" sz="2900" kern="1200" dirty="0">
            <a:solidFill>
              <a:srgbClr val="002060"/>
            </a:solidFill>
          </a:endParaRPr>
        </a:p>
      </dsp:txBody>
      <dsp:txXfrm>
        <a:off x="2311947" y="581751"/>
        <a:ext cx="896799" cy="448353"/>
      </dsp:txXfrm>
    </dsp:sp>
    <dsp:sp modelId="{12851766-6FF5-4131-A9FF-9E677C4C97EA}">
      <dsp:nvSpPr>
        <dsp:cNvPr id="0" name=""/>
        <dsp:cNvSpPr/>
      </dsp:nvSpPr>
      <dsp:spPr>
        <a:xfrm>
          <a:off x="1510705" y="923556"/>
          <a:ext cx="1607003" cy="1607167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116B97-4D0C-4060-85A4-F0561E98FA51}">
      <dsp:nvSpPr>
        <dsp:cNvPr id="0" name=""/>
        <dsp:cNvSpPr/>
      </dsp:nvSpPr>
      <dsp:spPr>
        <a:xfrm>
          <a:off x="1863698" y="1507012"/>
          <a:ext cx="896799" cy="448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smtClean="0">
              <a:solidFill>
                <a:srgbClr val="002060"/>
              </a:solidFill>
            </a:rPr>
            <a:t>2</a:t>
          </a:r>
          <a:endParaRPr lang="el-GR" sz="2900" kern="1200" dirty="0">
            <a:solidFill>
              <a:srgbClr val="002060"/>
            </a:solidFill>
          </a:endParaRPr>
        </a:p>
      </dsp:txBody>
      <dsp:txXfrm>
        <a:off x="1863698" y="1507012"/>
        <a:ext cx="896799" cy="448353"/>
      </dsp:txXfrm>
    </dsp:sp>
    <dsp:sp modelId="{4D383F9A-583E-40AE-BB0C-39108AC3D7ED}">
      <dsp:nvSpPr>
        <dsp:cNvPr id="0" name=""/>
        <dsp:cNvSpPr/>
      </dsp:nvSpPr>
      <dsp:spPr>
        <a:xfrm>
          <a:off x="1957146" y="1850522"/>
          <a:ext cx="1607003" cy="1607167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26608E-EE4D-4292-B77A-704FBCD693F0}">
      <dsp:nvSpPr>
        <dsp:cNvPr id="0" name=""/>
        <dsp:cNvSpPr/>
      </dsp:nvSpPr>
      <dsp:spPr>
        <a:xfrm>
          <a:off x="2311947" y="2432273"/>
          <a:ext cx="896799" cy="448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smtClean="0">
              <a:solidFill>
                <a:srgbClr val="002060"/>
              </a:solidFill>
            </a:rPr>
            <a:t>3</a:t>
          </a:r>
          <a:endParaRPr lang="el-GR" sz="2900" kern="1200" dirty="0">
            <a:solidFill>
              <a:srgbClr val="002060"/>
            </a:solidFill>
          </a:endParaRPr>
        </a:p>
      </dsp:txBody>
      <dsp:txXfrm>
        <a:off x="2311947" y="2432273"/>
        <a:ext cx="896799" cy="448353"/>
      </dsp:txXfrm>
    </dsp:sp>
    <dsp:sp modelId="{DFFC9CA6-BD2F-4B33-B74F-9732B6253D8A}">
      <dsp:nvSpPr>
        <dsp:cNvPr id="0" name=""/>
        <dsp:cNvSpPr/>
      </dsp:nvSpPr>
      <dsp:spPr>
        <a:xfrm>
          <a:off x="1625255" y="2880626"/>
          <a:ext cx="1380618" cy="1381286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2AA907-B763-4906-9EA4-5D62EF4977D2}">
      <dsp:nvSpPr>
        <dsp:cNvPr id="0" name=""/>
        <dsp:cNvSpPr/>
      </dsp:nvSpPr>
      <dsp:spPr>
        <a:xfrm>
          <a:off x="1863698" y="3357535"/>
          <a:ext cx="896799" cy="448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smtClean="0">
              <a:solidFill>
                <a:srgbClr val="002060"/>
              </a:solidFill>
            </a:rPr>
            <a:t>4</a:t>
          </a:r>
          <a:endParaRPr lang="el-GR" sz="2900" kern="1200" dirty="0">
            <a:solidFill>
              <a:srgbClr val="002060"/>
            </a:solidFill>
          </a:endParaRPr>
        </a:p>
      </dsp:txBody>
      <dsp:txXfrm>
        <a:off x="1863698" y="3357535"/>
        <a:ext cx="896799" cy="4483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773747-6B5A-4943-A4F8-F044D9295A2E}">
      <dsp:nvSpPr>
        <dsp:cNvPr id="0" name=""/>
        <dsp:cNvSpPr/>
      </dsp:nvSpPr>
      <dsp:spPr>
        <a:xfrm rot="5400000">
          <a:off x="301347" y="2508830"/>
          <a:ext cx="903336" cy="150313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924BC3-4143-4CF1-BFF6-E821C7488002}">
      <dsp:nvSpPr>
        <dsp:cNvPr id="0" name=""/>
        <dsp:cNvSpPr/>
      </dsp:nvSpPr>
      <dsp:spPr>
        <a:xfrm>
          <a:off x="150557" y="2957942"/>
          <a:ext cx="1357035" cy="11895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b="1" i="1" u="none" kern="1200" dirty="0" smtClean="0"/>
            <a:t>&gt;2.000.000 </a:t>
          </a:r>
          <a:r>
            <a:rPr lang="el-GR" sz="1500" b="0" i="1" u="none" kern="1200" dirty="0" smtClean="0"/>
            <a:t>σύνολο ανασφάλιστων </a:t>
          </a:r>
          <a:endParaRPr lang="el-GR" sz="1500" b="0" i="1" u="none" kern="1200" dirty="0"/>
        </a:p>
      </dsp:txBody>
      <dsp:txXfrm>
        <a:off x="150557" y="2957942"/>
        <a:ext cx="1357035" cy="1189521"/>
      </dsp:txXfrm>
    </dsp:sp>
    <dsp:sp modelId="{DBE27EB8-0161-4AEC-926D-3E19D83CC4EF}">
      <dsp:nvSpPr>
        <dsp:cNvPr id="0" name=""/>
        <dsp:cNvSpPr/>
      </dsp:nvSpPr>
      <dsp:spPr>
        <a:xfrm>
          <a:off x="1251549" y="2398167"/>
          <a:ext cx="256044" cy="256044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1F0442-FCC2-4E97-A788-4559A3F9A7AF}">
      <dsp:nvSpPr>
        <dsp:cNvPr id="0" name=""/>
        <dsp:cNvSpPr/>
      </dsp:nvSpPr>
      <dsp:spPr>
        <a:xfrm rot="5400000">
          <a:off x="1962624" y="2097745"/>
          <a:ext cx="903336" cy="150313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B9F9DC-E4E2-4B1C-974C-E018261F990D}">
      <dsp:nvSpPr>
        <dsp:cNvPr id="0" name=""/>
        <dsp:cNvSpPr/>
      </dsp:nvSpPr>
      <dsp:spPr>
        <a:xfrm>
          <a:off x="1811835" y="2546858"/>
          <a:ext cx="1357035" cy="11895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b="1" kern="1200" dirty="0" smtClean="0"/>
            <a:t>&gt;</a:t>
          </a:r>
          <a:r>
            <a:rPr lang="el-GR" sz="1500" b="1" i="0" kern="1200" dirty="0" smtClean="0"/>
            <a:t>150.000</a:t>
          </a:r>
          <a:r>
            <a:rPr lang="el-GR" sz="1500" i="0" kern="1200" dirty="0" smtClean="0"/>
            <a:t> </a:t>
          </a:r>
          <a:r>
            <a:rPr lang="el-GR" sz="1500" i="1" kern="1200" dirty="0" smtClean="0"/>
            <a:t>ασθενείς με  φλεγμονώδεις ρευματικές παθήσεις</a:t>
          </a:r>
          <a:endParaRPr lang="el-GR" sz="1500" i="1" kern="1200" dirty="0"/>
        </a:p>
      </dsp:txBody>
      <dsp:txXfrm>
        <a:off x="1811835" y="2546858"/>
        <a:ext cx="1357035" cy="1189521"/>
      </dsp:txXfrm>
    </dsp:sp>
    <dsp:sp modelId="{E5E3638E-1528-434F-BD5A-BA1763D3AA53}">
      <dsp:nvSpPr>
        <dsp:cNvPr id="0" name=""/>
        <dsp:cNvSpPr/>
      </dsp:nvSpPr>
      <dsp:spPr>
        <a:xfrm>
          <a:off x="2912826" y="1987083"/>
          <a:ext cx="256044" cy="256044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E5AE60-EEF8-4C34-A1AA-2768827C10E0}">
      <dsp:nvSpPr>
        <dsp:cNvPr id="0" name=""/>
        <dsp:cNvSpPr/>
      </dsp:nvSpPr>
      <dsp:spPr>
        <a:xfrm rot="5400000">
          <a:off x="3623901" y="1686660"/>
          <a:ext cx="903336" cy="150313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03EA81-A399-431F-8CC1-3504B0E02FFB}">
      <dsp:nvSpPr>
        <dsp:cNvPr id="0" name=""/>
        <dsp:cNvSpPr/>
      </dsp:nvSpPr>
      <dsp:spPr>
        <a:xfrm>
          <a:off x="3473112" y="2135773"/>
          <a:ext cx="1357035" cy="11895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b="1" kern="1200" dirty="0" smtClean="0"/>
            <a:t>200 Ρευματικές Παθήσεις </a:t>
          </a:r>
          <a:endParaRPr lang="el-GR" sz="1500" b="1" kern="1200" dirty="0"/>
        </a:p>
      </dsp:txBody>
      <dsp:txXfrm>
        <a:off x="3473112" y="2135773"/>
        <a:ext cx="1357035" cy="1189521"/>
      </dsp:txXfrm>
    </dsp:sp>
    <dsp:sp modelId="{2ECAD9B8-E359-416B-B3E1-78B97EEFFC1A}">
      <dsp:nvSpPr>
        <dsp:cNvPr id="0" name=""/>
        <dsp:cNvSpPr/>
      </dsp:nvSpPr>
      <dsp:spPr>
        <a:xfrm>
          <a:off x="4574103" y="1575998"/>
          <a:ext cx="256044" cy="256044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2F6C01-256A-484A-9B1D-5D9B0D8B4B96}">
      <dsp:nvSpPr>
        <dsp:cNvPr id="0" name=""/>
        <dsp:cNvSpPr/>
      </dsp:nvSpPr>
      <dsp:spPr>
        <a:xfrm rot="5400000">
          <a:off x="5285178" y="1275576"/>
          <a:ext cx="903336" cy="150313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77FB60-5D46-4000-B009-738B1AF8396B}">
      <dsp:nvSpPr>
        <dsp:cNvPr id="0" name=""/>
        <dsp:cNvSpPr/>
      </dsp:nvSpPr>
      <dsp:spPr>
        <a:xfrm>
          <a:off x="5134389" y="1724688"/>
          <a:ext cx="1357035" cy="11895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&gt; </a:t>
          </a:r>
          <a:r>
            <a:rPr lang="el-GR" sz="1500" b="1" kern="1200" dirty="0" smtClean="0"/>
            <a:t>2.500.000 ασθενείς</a:t>
          </a:r>
          <a:r>
            <a:rPr lang="en-US" sz="1500" b="1" kern="1200" dirty="0" smtClean="0"/>
            <a:t> (</a:t>
          </a:r>
          <a:r>
            <a:rPr lang="el-GR" sz="1500" b="1" kern="1200" dirty="0" smtClean="0"/>
            <a:t>συνολικά)</a:t>
          </a:r>
          <a:endParaRPr lang="el-GR" sz="1500" kern="1200" dirty="0"/>
        </a:p>
      </dsp:txBody>
      <dsp:txXfrm>
        <a:off x="5134389" y="1724688"/>
        <a:ext cx="1357035" cy="11895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939ABB-FEF0-428F-971A-08B2D2A64BF7}">
      <dsp:nvSpPr>
        <dsp:cNvPr id="0" name=""/>
        <dsp:cNvSpPr/>
      </dsp:nvSpPr>
      <dsp:spPr>
        <a:xfrm>
          <a:off x="1090118" y="0"/>
          <a:ext cx="4153687" cy="4153687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DFC6D9-FB89-497F-8BB7-2BBFFFE88F11}">
      <dsp:nvSpPr>
        <dsp:cNvPr id="0" name=""/>
        <dsp:cNvSpPr/>
      </dsp:nvSpPr>
      <dsp:spPr>
        <a:xfrm>
          <a:off x="1499314" y="429931"/>
          <a:ext cx="1619937" cy="16199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Σύνολο Ασθενών </a:t>
          </a:r>
          <a:r>
            <a:rPr lang="el-GR" sz="1800" kern="1200" dirty="0" smtClean="0"/>
            <a:t>&gt;20.000</a:t>
          </a:r>
          <a:endParaRPr lang="el-GR" sz="1800" kern="1200" dirty="0"/>
        </a:p>
      </dsp:txBody>
      <dsp:txXfrm>
        <a:off x="1578393" y="509010"/>
        <a:ext cx="1461779" cy="1461779"/>
      </dsp:txXfrm>
    </dsp:sp>
    <dsp:sp modelId="{E52A6E2B-C852-4F84-A870-26835551F5C1}">
      <dsp:nvSpPr>
        <dsp:cNvPr id="0" name=""/>
        <dsp:cNvSpPr/>
      </dsp:nvSpPr>
      <dsp:spPr>
        <a:xfrm>
          <a:off x="3229267" y="394600"/>
          <a:ext cx="1619937" cy="16199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Μέλη Οικογενειών</a:t>
          </a:r>
          <a:endParaRPr lang="el-GR" sz="1800" kern="1200" dirty="0"/>
        </a:p>
      </dsp:txBody>
      <dsp:txXfrm>
        <a:off x="3308346" y="473679"/>
        <a:ext cx="1461779" cy="1461779"/>
      </dsp:txXfrm>
    </dsp:sp>
    <dsp:sp modelId="{09940441-97E1-4ED4-A41E-790E519BF598}">
      <dsp:nvSpPr>
        <dsp:cNvPr id="0" name=""/>
        <dsp:cNvSpPr/>
      </dsp:nvSpPr>
      <dsp:spPr>
        <a:xfrm>
          <a:off x="1484718" y="2139148"/>
          <a:ext cx="1619937" cy="16199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Ιατρικό &amp; Νοσηλευτικό Προσωπικό</a:t>
          </a:r>
        </a:p>
      </dsp:txBody>
      <dsp:txXfrm>
        <a:off x="1563797" y="2218227"/>
        <a:ext cx="1461779" cy="1461779"/>
      </dsp:txXfrm>
    </dsp:sp>
    <dsp:sp modelId="{8BC85B37-7FED-4564-A8C9-FC94E0492181}">
      <dsp:nvSpPr>
        <dsp:cNvPr id="0" name=""/>
        <dsp:cNvSpPr/>
      </dsp:nvSpPr>
      <dsp:spPr>
        <a:xfrm>
          <a:off x="3229267" y="2139148"/>
          <a:ext cx="1619937" cy="16199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Διοικητικό Προσωπικό &amp; Εκπαιδευτικοί  </a:t>
          </a:r>
          <a:endParaRPr lang="el-GR" sz="1800" kern="1200" dirty="0"/>
        </a:p>
      </dsp:txBody>
      <dsp:txXfrm>
        <a:off x="3308346" y="2218227"/>
        <a:ext cx="1461779" cy="14617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D12CDD-FE82-4DEA-B2C5-3A6D4B6206BC}">
      <dsp:nvSpPr>
        <dsp:cNvPr id="0" name=""/>
        <dsp:cNvSpPr/>
      </dsp:nvSpPr>
      <dsp:spPr>
        <a:xfrm>
          <a:off x="4493556" y="1648806"/>
          <a:ext cx="1960168" cy="196053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A7C88F6-B539-4D40-AF1E-E9807537CB95}">
      <dsp:nvSpPr>
        <dsp:cNvPr id="0" name=""/>
        <dsp:cNvSpPr/>
      </dsp:nvSpPr>
      <dsp:spPr>
        <a:xfrm>
          <a:off x="4558640" y="1714168"/>
          <a:ext cx="1830001" cy="182980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Υψηλός βαθμός Ωριμότητας</a:t>
          </a:r>
          <a:endParaRPr lang="el-GR" sz="2000" kern="1200" dirty="0"/>
        </a:p>
      </dsp:txBody>
      <dsp:txXfrm>
        <a:off x="4820251" y="1975618"/>
        <a:ext cx="1306779" cy="1306906"/>
      </dsp:txXfrm>
    </dsp:sp>
    <dsp:sp modelId="{902A7568-3D45-4FF8-BF41-2F2A25BDEA8D}">
      <dsp:nvSpPr>
        <dsp:cNvPr id="0" name=""/>
        <dsp:cNvSpPr/>
      </dsp:nvSpPr>
      <dsp:spPr>
        <a:xfrm rot="2700000">
          <a:off x="2470026" y="1651176"/>
          <a:ext cx="1955447" cy="1955447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F0F0AA0-F5D7-4731-A77B-01B6BF028808}">
      <dsp:nvSpPr>
        <dsp:cNvPr id="0" name=""/>
        <dsp:cNvSpPr/>
      </dsp:nvSpPr>
      <dsp:spPr>
        <a:xfrm>
          <a:off x="2532749" y="1714168"/>
          <a:ext cx="1830001" cy="182980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1.200.000 ευρώ </a:t>
          </a:r>
          <a:endParaRPr lang="el-GR" sz="2000" kern="1200" dirty="0"/>
        </a:p>
      </dsp:txBody>
      <dsp:txXfrm>
        <a:off x="2794360" y="1975618"/>
        <a:ext cx="1306779" cy="1306906"/>
      </dsp:txXfrm>
    </dsp:sp>
    <dsp:sp modelId="{7CBAF090-64CD-432C-8390-E51F26DC5BD5}">
      <dsp:nvSpPr>
        <dsp:cNvPr id="0" name=""/>
        <dsp:cNvSpPr/>
      </dsp:nvSpPr>
      <dsp:spPr>
        <a:xfrm rot="2700000">
          <a:off x="444136" y="1651176"/>
          <a:ext cx="1955447" cy="1955447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6316C78-8679-4C5F-93DE-68BDDD9A6749}">
      <dsp:nvSpPr>
        <dsp:cNvPr id="0" name=""/>
        <dsp:cNvSpPr/>
      </dsp:nvSpPr>
      <dsp:spPr>
        <a:xfrm>
          <a:off x="506859" y="1714168"/>
          <a:ext cx="1830001" cy="182980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18 Μήνες</a:t>
          </a:r>
          <a:endParaRPr lang="el-GR" sz="2000" kern="1200" dirty="0"/>
        </a:p>
      </dsp:txBody>
      <dsp:txXfrm>
        <a:off x="768470" y="1975618"/>
        <a:ext cx="1306779" cy="13069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38F4E-A6D3-490C-A084-322BCB5CAD2B}" type="datetimeFigureOut">
              <a:rPr lang="el-GR" smtClean="0"/>
              <a:t>25/3/2015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B660A-1C07-457F-9784-111F82FFBF9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560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B660A-1C07-457F-9784-111F82FFBF98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1829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D9B83-3697-4925-9370-F2B7F897A400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ΕΡΕ ΕΠΕΡΕ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21BD7-D4CC-4F69-8C1B-F7E6C620B329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ΕΡΕ ΕΠΕΡΕ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0162-5C61-4982-A8A2-3CA62D6BE5A6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ΕΡΕ ΕΠΕΡΕ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FD7A-385F-41D2-998F-1570F321EFF5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ΕΡΕ ΕΠΕΡΕ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3AB9-87D8-4E40-87F1-395430BF9992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ΕΡΕ ΕΠΕΡΕ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5974E-42B7-461E-B09F-E49CE91AEAF2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ΕΡΕ ΕΠΕΡΕ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FC27-A324-40A7-83C1-3002C9DDF285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ΕΡΕ ΕΠΕΡΕ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11D7-DB2A-4565-911C-E336503281A0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ΕΡΕ ΕΠΕΡΕ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6E45-3149-47B5-9958-5C5335583AC9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ΕΡΕ ΕΠΕΡΕ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E165E46-8BA5-4E56-8B31-BFACBC37B260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ΕΡΕ ΕΠΕΡΕ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D29D-7A55-4F78-A3D7-76680DF54143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ΕΡΕ ΕΠΕΡΕ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3CD774D-180A-48B6-A35A-3614688A8747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ΕΡΕ ΕΠΕΡΕ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6813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l-GR" sz="3200" dirty="0"/>
              <a:t/>
            </a:r>
            <a:br>
              <a:rPr lang="el-GR" sz="3200" dirty="0"/>
            </a:br>
            <a:r>
              <a:rPr lang="el-GR" sz="3200" dirty="0"/>
              <a:t/>
            </a:r>
            <a:br>
              <a:rPr lang="el-GR" sz="3200" dirty="0"/>
            </a:b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Πρόταση Έργου:</a:t>
            </a:r>
            <a:r>
              <a:rPr lang="el-GR" sz="2600" dirty="0" smtClean="0"/>
              <a:t/>
            </a:r>
            <a:br>
              <a:rPr lang="el-GR" sz="2600" dirty="0" smtClean="0"/>
            </a:br>
            <a:r>
              <a:rPr lang="el-GR" sz="2600" kern="1300" cap="all" spc="-150" dirty="0" smtClean="0">
                <a:latin typeface="+mn-lt"/>
              </a:rPr>
              <a:t>«</a:t>
            </a:r>
            <a:r>
              <a:rPr lang="el-GR" sz="2600" b="1" i="1" kern="1300" cap="all" spc="-150" dirty="0" err="1" smtClean="0">
                <a:latin typeface="+mn-lt"/>
              </a:rPr>
              <a:t>Στοχευμενε</a:t>
            </a:r>
            <a:r>
              <a:rPr lang="el-GR" sz="2600" b="1" i="1" kern="1300" cap="all" spc="-150" dirty="0" err="1">
                <a:latin typeface="+mn-lt"/>
              </a:rPr>
              <a:t>Σ</a:t>
            </a:r>
            <a:r>
              <a:rPr lang="el-GR" sz="2600" b="1" i="1" kern="1300" cap="all" spc="-150" dirty="0" smtClean="0">
                <a:latin typeface="+mn-lt"/>
              </a:rPr>
              <a:t> </a:t>
            </a:r>
            <a:r>
              <a:rPr lang="el-GR" sz="2600" b="1" i="1" kern="1300" cap="all" spc="-150" dirty="0" err="1" smtClean="0">
                <a:latin typeface="+mn-lt"/>
              </a:rPr>
              <a:t>Παρεμβασει</a:t>
            </a:r>
            <a:r>
              <a:rPr lang="el-GR" sz="2600" b="1" i="1" kern="1300" cap="all" spc="-150" dirty="0" err="1" smtClean="0">
                <a:latin typeface="+mn-lt"/>
              </a:rPr>
              <a:t>Σ</a:t>
            </a:r>
            <a:r>
              <a:rPr lang="el-GR" sz="2600" b="1" i="1" kern="1300" cap="all" spc="-150" dirty="0" smtClean="0">
                <a:latin typeface="+mn-lt"/>
              </a:rPr>
              <a:t> </a:t>
            </a:r>
            <a:r>
              <a:rPr lang="el-GR" sz="2600" b="1" i="1" kern="1300" cap="all" spc="-150" dirty="0" err="1" smtClean="0">
                <a:latin typeface="+mn-lt"/>
              </a:rPr>
              <a:t>ΠαροχηΣ</a:t>
            </a:r>
            <a:r>
              <a:rPr lang="el-GR" sz="2600" b="1" i="1" kern="1300" cap="all" spc="-150" dirty="0" smtClean="0">
                <a:latin typeface="+mn-lt"/>
              </a:rPr>
              <a:t> </a:t>
            </a:r>
            <a:r>
              <a:rPr lang="el-GR" sz="2600" b="1" i="1" kern="1300" cap="all" spc="-150" dirty="0" err="1" smtClean="0">
                <a:latin typeface="+mn-lt"/>
              </a:rPr>
              <a:t>Υπηρεσιων</a:t>
            </a:r>
            <a:r>
              <a:rPr lang="el-GR" sz="2600" b="1" i="1" kern="1300" cap="all" spc="-150" dirty="0" smtClean="0">
                <a:latin typeface="+mn-lt"/>
              </a:rPr>
              <a:t> </a:t>
            </a:r>
            <a:r>
              <a:rPr lang="el-GR" sz="2600" b="1" i="1" kern="1300" cap="all" spc="-150" dirty="0" err="1" smtClean="0">
                <a:latin typeface="+mn-lt"/>
              </a:rPr>
              <a:t>ΥγειαΣ</a:t>
            </a:r>
            <a:r>
              <a:rPr lang="el-GR" sz="2600" b="1" i="1" kern="1300" cap="all" spc="-150" dirty="0" smtClean="0">
                <a:latin typeface="+mn-lt"/>
              </a:rPr>
              <a:t>  </a:t>
            </a:r>
            <a:r>
              <a:rPr lang="el-GR" sz="2600" b="1" i="1" kern="1300" cap="all" spc="-150" dirty="0">
                <a:latin typeface="+mn-lt"/>
              </a:rPr>
              <a:t>για την </a:t>
            </a:r>
            <a:r>
              <a:rPr lang="el-GR" sz="2600" b="1" i="1" kern="1300" cap="all" spc="-150" dirty="0" err="1" smtClean="0">
                <a:latin typeface="+mn-lt"/>
              </a:rPr>
              <a:t>υποστηριξη</a:t>
            </a:r>
            <a:r>
              <a:rPr lang="el-GR" sz="2600" b="1" i="1" kern="1300" cap="all" spc="-150" dirty="0" smtClean="0">
                <a:latin typeface="+mn-lt"/>
              </a:rPr>
              <a:t> </a:t>
            </a:r>
            <a:r>
              <a:rPr lang="el-GR" sz="2600" b="1" i="1" kern="1300" cap="all" spc="-150" dirty="0" err="1" smtClean="0">
                <a:latin typeface="+mn-lt"/>
              </a:rPr>
              <a:t>ασθενων</a:t>
            </a:r>
            <a:r>
              <a:rPr lang="el-GR" sz="2600" b="1" i="1" kern="1300" cap="all" spc="-150" dirty="0" smtClean="0">
                <a:latin typeface="+mn-lt"/>
              </a:rPr>
              <a:t> </a:t>
            </a:r>
            <a:r>
              <a:rPr lang="el-GR" sz="2600" b="1" i="1" kern="1300" cap="all" spc="-150" dirty="0" err="1" smtClean="0">
                <a:latin typeface="+mn-lt"/>
              </a:rPr>
              <a:t>ευαλωτων</a:t>
            </a:r>
            <a:r>
              <a:rPr lang="el-GR" sz="2600" b="1" i="1" kern="1300" cap="all" spc="-150" dirty="0" smtClean="0">
                <a:latin typeface="+mn-lt"/>
              </a:rPr>
              <a:t> </a:t>
            </a:r>
            <a:r>
              <a:rPr lang="el-GR" sz="2600" b="1" i="1" kern="1300" cap="all" spc="-150" dirty="0" err="1" smtClean="0">
                <a:latin typeface="+mn-lt"/>
              </a:rPr>
              <a:t>κοινωνικων</a:t>
            </a:r>
            <a:r>
              <a:rPr lang="el-GR" sz="2600" b="1" i="1" kern="1300" cap="all" spc="-150" dirty="0" smtClean="0">
                <a:latin typeface="+mn-lt"/>
              </a:rPr>
              <a:t> </a:t>
            </a:r>
            <a:r>
              <a:rPr lang="el-GR" sz="2600" b="1" i="1" kern="1300" cap="all" spc="-150" dirty="0" err="1" smtClean="0">
                <a:latin typeface="+mn-lt"/>
              </a:rPr>
              <a:t>ομαδων</a:t>
            </a:r>
            <a:r>
              <a:rPr lang="el-GR" sz="2600" b="1" i="1" kern="1300" cap="all" spc="-150" dirty="0" smtClean="0">
                <a:latin typeface="+mn-lt"/>
              </a:rPr>
              <a:t> </a:t>
            </a:r>
            <a:r>
              <a:rPr lang="el-GR" sz="2600" b="1" i="1" kern="1300" cap="all" spc="-150" dirty="0">
                <a:latin typeface="+mn-lt"/>
              </a:rPr>
              <a:t>με ΡΕΥΜΑΤΙΚΕΣ </a:t>
            </a:r>
            <a:r>
              <a:rPr lang="el-GR" sz="2600" b="1" i="1" kern="1300" cap="all" spc="-150" dirty="0" smtClean="0">
                <a:latin typeface="+mn-lt"/>
              </a:rPr>
              <a:t>ΠΑΘΗΣΕΙΣ»</a:t>
            </a:r>
            <a:endParaRPr lang="el-GR" sz="2600" b="1" i="1" kern="1300" cap="all" spc="-150" dirty="0">
              <a:latin typeface="+mn-lt"/>
            </a:endParaRPr>
          </a:p>
        </p:txBody>
      </p:sp>
      <p:pic>
        <p:nvPicPr>
          <p:cNvPr id="5" name="Picture 2" descr="http://www.ere.gr/images/ere_lnew_new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747" y="454152"/>
            <a:ext cx="2705466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FE35-B716-4E95-8CFC-2BB14E7C445E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ΕΡΕ ΕΠΕΡΕ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  <p:pic>
        <p:nvPicPr>
          <p:cNvPr id="1028" name="Picture 4" descr="http://www.eumedline.eu/image/200/200/files/images/myoskeletikes_pathiseis93210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717" y="454152"/>
            <a:ext cx="2133892" cy="2246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6" descr="Αποτέλεσμα εικόνας για ρευματικές παθήσει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38" name="Picture 14" descr="http://www.runningnews.gr/lib_photos/articles/2014_01_07_epigonatida/image00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2351" y="454152"/>
            <a:ext cx="2161638" cy="216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42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ontent.4ty.gr/merchants/photos/2013/12/40042-REYMATOLOGOI-GIASNA-GIOKITS-KAKABOYLI---REYMATOLOGOS-KATERINI---OSTEOPOROSI-KATERINI-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218"/>
            <a:ext cx="4097438" cy="161020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3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5512" y="2654653"/>
            <a:ext cx="3200400" cy="2286000"/>
          </a:xfrm>
        </p:spPr>
        <p:txBody>
          <a:bodyPr/>
          <a:lstStyle/>
          <a:p>
            <a:r>
              <a:rPr lang="el-GR" dirty="0" smtClean="0"/>
              <a:t>Στρατηγικός Στόχος Υγείας που εξυπηρετεί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spc="100" dirty="0" smtClean="0"/>
              <a:t>Στρατηγικός στόχος </a:t>
            </a:r>
            <a:r>
              <a:rPr lang="el-GR" sz="1800" spc="100" dirty="0"/>
              <a:t>: «</a:t>
            </a:r>
            <a:r>
              <a:rPr lang="el-GR" sz="1800" b="1" spc="100" dirty="0"/>
              <a:t>Βελτίωση της άμυνας των πολιτών έναντι παραγόντων κινδύνου για τη Δημόσια Υγεία»</a:t>
            </a:r>
            <a:r>
              <a:rPr lang="el-GR" sz="1800" spc="100" dirty="0"/>
              <a:t> και δευτερεύοντος: «</a:t>
            </a:r>
            <a:r>
              <a:rPr lang="el-GR" sz="1800" b="1" spc="100" dirty="0"/>
              <a:t>Ενίσχυση της </a:t>
            </a:r>
            <a:r>
              <a:rPr lang="el-GR" sz="1800" b="1" spc="100" dirty="0" err="1"/>
              <a:t>Απασχολησιμότητας</a:t>
            </a:r>
            <a:r>
              <a:rPr lang="el-GR" sz="1800" b="1" spc="100" dirty="0"/>
              <a:t> και αύξηση του ενεργού πληθυσμού</a:t>
            </a:r>
            <a:r>
              <a:rPr lang="el-GR" sz="1800" spc="100" dirty="0" smtClean="0"/>
              <a:t>»</a:t>
            </a:r>
            <a:endParaRPr lang="el-GR" sz="1800" spc="100" dirty="0"/>
          </a:p>
          <a:p>
            <a:r>
              <a:rPr lang="el-GR" sz="1800" b="1" spc="100" dirty="0" smtClean="0"/>
              <a:t>[</a:t>
            </a:r>
            <a:r>
              <a:rPr lang="el-GR" sz="1800" b="1" spc="100" dirty="0"/>
              <a:t>Πυλώνας 2</a:t>
            </a:r>
            <a:r>
              <a:rPr lang="el-GR" sz="1800" b="1" spc="100" dirty="0" smtClean="0"/>
              <a:t>]  </a:t>
            </a:r>
            <a:endParaRPr lang="el-GR" sz="1800" spc="100" dirty="0"/>
          </a:p>
          <a:p>
            <a:r>
              <a:rPr lang="el-GR" sz="1800" b="1" spc="100" dirty="0"/>
              <a:t> </a:t>
            </a:r>
            <a:endParaRPr lang="el-GR" sz="1800" spc="100" dirty="0"/>
          </a:p>
          <a:p>
            <a:r>
              <a:rPr lang="el-GR" sz="1800" spc="100" dirty="0"/>
              <a:t>Συσχέτιση των αναπτυξιακών στόχων του τομέα υγείας με τους θεματικούς στόχους και τις επενδυτικές προτεραιότητες της στρατηγικής «Ευρώπη 2020» :</a:t>
            </a:r>
          </a:p>
          <a:p>
            <a:r>
              <a:rPr lang="el-GR" sz="1800" b="1" i="1" u="sng" spc="100" dirty="0"/>
              <a:t>Θεματικός στόχος 9 «Προώθηση της Κοινωνικής Ένταξης και Καταπολέμηση της Φτώχειας»</a:t>
            </a:r>
            <a:endParaRPr lang="el-GR" sz="1800" spc="100" dirty="0"/>
          </a:p>
          <a:p>
            <a:r>
              <a:rPr lang="el-GR" sz="1800" b="1" i="1" spc="100" dirty="0"/>
              <a:t>Ειδικός στόχος – Επενδύσεις σε υποδομές υγείας και άλλες κοινωνικές υποδομές που συμβάλλουν στην άμβλυνση των περιφερειακών ανισοτήτων στον τομέα υγείας</a:t>
            </a:r>
            <a:r>
              <a:rPr lang="el-GR" sz="1800" b="1" spc="100" dirty="0"/>
              <a:t> </a:t>
            </a:r>
            <a:endParaRPr lang="el-GR" sz="1800" spc="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FD7A-385F-41D2-998F-1570F321EFF5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ΕΡΕ ΕΠΕΡΕ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78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ontent.4ty.gr/merchants/photos/2013/12/40042-REYMATOLOGOI-GIASNA-GIOKITS-KAKABOYLI---REYMATOLOGOS-KATERINI---OSTEOPOROSI-KATERINI-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218"/>
            <a:ext cx="4097438" cy="161020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3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5512" y="2654653"/>
            <a:ext cx="3200400" cy="2286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Εκτιμώμενος Προϋπολογισμός &amp; Διάρκεια Δράσης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FD7A-385F-41D2-998F-1570F321EFF5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ΕΡΕ ΕΠΕΡΕ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715278"/>
              </p:ext>
            </p:extLst>
          </p:nvPr>
        </p:nvGraphicFramePr>
        <p:xfrm>
          <a:off x="4800600" y="731838"/>
          <a:ext cx="6492875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91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ontent.4ty.gr/merchants/photos/2013/12/40042-REYMATOLOGOI-GIASNA-GIOKITS-KAKABOYLI---REYMATOLOGOS-KATERINI---OSTEOPOROSI-KATERINI-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218"/>
            <a:ext cx="4097438" cy="161020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3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5512" y="2720049"/>
            <a:ext cx="3200400" cy="1134319"/>
          </a:xfrm>
        </p:spPr>
        <p:txBody>
          <a:bodyPr>
            <a:normAutofit/>
          </a:bodyPr>
          <a:lstStyle/>
          <a:p>
            <a:r>
              <a:rPr lang="el-GR" dirty="0" smtClean="0"/>
              <a:t>Περιεχόμενα Παρουσίασης </a:t>
            </a:r>
            <a:endParaRPr lang="el-G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800600" y="1201985"/>
            <a:ext cx="6492240" cy="52578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l-GR" sz="1900" kern="1000" spc="200" dirty="0" smtClean="0"/>
              <a:t>Περιγραφή Δράσης 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l-GR" sz="1900" kern="1000" spc="200" dirty="0" smtClean="0"/>
              <a:t>Περιγραφή Αναγκαιότητας 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l-GR" sz="1900" kern="1000" spc="200" dirty="0" smtClean="0"/>
              <a:t>Κάλυψη Αναγκαιότητας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l-GR" sz="1900" kern="1000" spc="200" dirty="0" smtClean="0"/>
              <a:t>Αναλυτική Περιγραφή Δράσης 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l-GR" sz="1800" spc="200" dirty="0"/>
              <a:t>Υφιστάμενες Δυσκολίες Πρόσβασης των ασθενών με ρευματικές παθήσεις </a:t>
            </a:r>
            <a:endParaRPr lang="el-GR" sz="1800" spc="200" dirty="0" smtClean="0"/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l-GR" sz="1800" spc="200" dirty="0"/>
              <a:t>Στρατηγικό Στόχος Υγείας που </a:t>
            </a:r>
            <a:r>
              <a:rPr lang="el-GR" sz="1800" spc="200" dirty="0" smtClean="0"/>
              <a:t>εξυπηρετεί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l-GR" sz="1800" spc="200" dirty="0"/>
              <a:t>Εκτιμώμενος Προϋπολογισμός &amp; Διάρκεια </a:t>
            </a:r>
            <a:r>
              <a:rPr lang="el-GR" sz="1800" spc="200" dirty="0" smtClean="0"/>
              <a:t>Δράσης</a:t>
            </a:r>
            <a:endParaRPr lang="el-GR" sz="1900" kern="1000" spc="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FD7A-385F-41D2-998F-1570F321EFF5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ΕΡΕ ΕΠΕΡΕ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15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284629232"/>
              </p:ext>
            </p:extLst>
          </p:nvPr>
        </p:nvGraphicFramePr>
        <p:xfrm>
          <a:off x="8397262" y="996744"/>
          <a:ext cx="5074856" cy="4261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http://www.content.4ty.gr/merchants/photos/2013/12/40042-REYMATOLOGOI-GIASNA-GIOKITS-KAKABOYLI---REYMATOLOGOS-KATERINI---OSTEOPOROSI-KATERINI-03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218"/>
            <a:ext cx="4097438" cy="161020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3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152890"/>
            <a:ext cx="3200400" cy="1134319"/>
          </a:xfrm>
        </p:spPr>
        <p:txBody>
          <a:bodyPr>
            <a:normAutofit/>
          </a:bodyPr>
          <a:lstStyle/>
          <a:p>
            <a:r>
              <a:rPr lang="el-GR" dirty="0" smtClean="0"/>
              <a:t>Περιγραφή Δράσης </a:t>
            </a:r>
            <a:endParaRPr lang="el-G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sz="2600" u="sng" dirty="0" smtClean="0"/>
              <a:t>Το ολοκληρωμένο πλαίσιο παρέμβασης στοχεύει :</a:t>
            </a:r>
          </a:p>
          <a:p>
            <a:endParaRPr lang="el-GR" sz="2600" u="sng" dirty="0" smtClean="0"/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l-GR" sz="1900" b="1" i="1" kern="1000" dirty="0" smtClean="0"/>
              <a:t>πρόληψη </a:t>
            </a:r>
            <a:r>
              <a:rPr lang="el-GR" sz="1900" b="1" i="1" kern="1000" dirty="0"/>
              <a:t>διάγνωση, παρακολούθηση και αντιμετώπιση </a:t>
            </a:r>
            <a:r>
              <a:rPr lang="el-GR" sz="1900" b="1" i="1" u="sng" kern="1000" dirty="0"/>
              <a:t>ανασφάλιστων ασθενών</a:t>
            </a:r>
            <a:r>
              <a:rPr lang="el-GR" sz="1900" b="1" i="1" kern="1000" dirty="0"/>
              <a:t> με Ρευματικές  Παθήσεις </a:t>
            </a:r>
            <a:r>
              <a:rPr lang="el-GR" sz="1900" kern="1000" dirty="0"/>
              <a:t>που δεν έχουν εύκολη πρόσβαση στις Ρευματολογικές Κλινικές του ΕΣΥ και των </a:t>
            </a:r>
            <a:r>
              <a:rPr lang="el-GR" sz="1900" kern="1000" dirty="0" smtClean="0"/>
              <a:t>Παν/</a:t>
            </a:r>
            <a:r>
              <a:rPr lang="el-GR" sz="1900" kern="1000" dirty="0" err="1" smtClean="0"/>
              <a:t>μίων</a:t>
            </a:r>
            <a:endParaRPr lang="el-GR" sz="1900" kern="1000" dirty="0"/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l-GR" sz="1900" b="1" i="1" kern="1000" dirty="0" smtClean="0"/>
              <a:t>δημιουργία δικτύου ρευματολογικής φροντίδας </a:t>
            </a:r>
            <a:r>
              <a:rPr lang="el-GR" sz="1900" kern="1000" dirty="0" smtClean="0"/>
              <a:t>για την </a:t>
            </a:r>
            <a:r>
              <a:rPr lang="el-GR" sz="1900" u="sng" kern="1000" dirty="0" smtClean="0"/>
              <a:t>αναπλήρωση των κενών</a:t>
            </a:r>
            <a:r>
              <a:rPr lang="el-GR" sz="1900" kern="1000" dirty="0" smtClean="0"/>
              <a:t> σε ρευματολόγους των δημόσιων δομών της πρωτοβάθμιας  φροντίδας υγείας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l-GR" sz="1900" b="1" i="1" u="sng" kern="1000" dirty="0" smtClean="0"/>
              <a:t>υποστήριξη </a:t>
            </a:r>
            <a:r>
              <a:rPr lang="el-GR" sz="1900" b="1" i="1" u="sng" kern="1000" dirty="0"/>
              <a:t>των Ατόμων με Ειδικές Ανάγκες (ΑΜΕΑ)</a:t>
            </a:r>
            <a:r>
              <a:rPr lang="el-GR" sz="1900" b="1" i="1" kern="1000" dirty="0"/>
              <a:t> </a:t>
            </a:r>
            <a:r>
              <a:rPr lang="el-GR" sz="1900" kern="1000" dirty="0"/>
              <a:t>λόγω χρόνιας αναπηρικής Ρευματικής Πάθησης με κινητικά ή άλλα λειτουργικά προβλήματα  και οικονομική αδυναμία </a:t>
            </a:r>
            <a:endParaRPr lang="el-GR" sz="1900" kern="1000" dirty="0" smtClean="0"/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l-GR" sz="1900" b="1" i="1" u="sng" kern="1000" dirty="0" smtClean="0"/>
              <a:t>υποστήριξη </a:t>
            </a:r>
            <a:r>
              <a:rPr lang="el-GR" sz="1900" b="1" i="1" u="sng" kern="1000" dirty="0"/>
              <a:t>ατόμων  με χρόνιες Ρευματικές Παθήσεις </a:t>
            </a:r>
            <a:r>
              <a:rPr lang="el-GR" sz="1900" kern="1000" dirty="0"/>
              <a:t>που διαμένουν σε παραμεθόριες, νησιωτικές περιοχές ή περιοχές με </a:t>
            </a:r>
            <a:r>
              <a:rPr lang="el-GR" sz="1900" b="1" i="1" kern="1000" dirty="0"/>
              <a:t>γεωγραφικές ιδιαιτερότητες</a:t>
            </a:r>
            <a:r>
              <a:rPr lang="el-GR" sz="1900" kern="1000" dirty="0"/>
              <a:t>, μέσω  εξασφάλισης περιοδικών ιατρικών </a:t>
            </a:r>
            <a:r>
              <a:rPr lang="el-GR" sz="1900" kern="1000" dirty="0" smtClean="0"/>
              <a:t>ρευματολογικών </a:t>
            </a:r>
            <a:r>
              <a:rPr lang="el-GR" sz="1900" kern="1000" dirty="0"/>
              <a:t>υπηρεσιών διανομής φαρμάκων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457200" y="4085862"/>
            <a:ext cx="3200400" cy="2219341"/>
          </a:xfrm>
        </p:spPr>
        <p:txBody>
          <a:bodyPr>
            <a:normAutofit/>
          </a:bodyPr>
          <a:lstStyle/>
          <a:p>
            <a:r>
              <a:rPr lang="el-GR" sz="2000" dirty="0" smtClean="0"/>
              <a:t>Ολοκληρωμένο πλαίσιο </a:t>
            </a:r>
            <a:r>
              <a:rPr lang="el-GR" sz="2000" dirty="0"/>
              <a:t>παρέμβασης για τα </a:t>
            </a:r>
            <a:r>
              <a:rPr lang="el-GR" sz="2000" i="1" dirty="0"/>
              <a:t>άτομα με χρόνιες Ρευματικές </a:t>
            </a:r>
            <a:r>
              <a:rPr lang="el-GR" sz="2000" i="1" dirty="0" smtClean="0"/>
              <a:t>Παθήσεις </a:t>
            </a:r>
            <a:r>
              <a:rPr lang="el-GR" sz="2000" i="1" dirty="0"/>
              <a:t>τα οποία ανήκουν σε ευάλωτες κοινωνικές </a:t>
            </a:r>
            <a:r>
              <a:rPr lang="el-GR" sz="2000" i="1" dirty="0" smtClean="0"/>
              <a:t>ομάδες</a:t>
            </a:r>
            <a:endParaRPr lang="el-GR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FD7A-385F-41D2-998F-1570F321EFF5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ΕΡΕ ΕΠΕΡΕ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22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ontent.4ty.gr/merchants/photos/2013/12/40042-REYMATOLOGOI-GIASNA-GIOKITS-KAKABOYLI---REYMATOLOGOS-KATERINI---OSTEOPOROSI-KATERINI-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218"/>
            <a:ext cx="4097438" cy="161020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3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152890"/>
            <a:ext cx="3200400" cy="1134319"/>
          </a:xfrm>
        </p:spPr>
        <p:txBody>
          <a:bodyPr>
            <a:normAutofit/>
          </a:bodyPr>
          <a:lstStyle/>
          <a:p>
            <a:r>
              <a:rPr lang="el-GR" dirty="0" smtClean="0"/>
              <a:t>Περιγραφή Αναγκαιότητας </a:t>
            </a:r>
            <a:endParaRPr lang="el-G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800600" y="266218"/>
            <a:ext cx="6492240" cy="5723102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1600" spc="100" dirty="0"/>
              <a:t>κατατάσσονται διεθνώς μέσα στα πρώτα </a:t>
            </a:r>
            <a:r>
              <a:rPr lang="el-GR" sz="1600" b="1" i="1" spc="100" dirty="0"/>
              <a:t>νοσήματα που επιβαρύνουν το κοινωνικοοικονομικό </a:t>
            </a:r>
            <a:r>
              <a:rPr lang="el-GR" sz="1600" b="1" i="1" spc="100" dirty="0" smtClean="0"/>
              <a:t>σύνολο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600" spc="100" dirty="0"/>
              <a:t>η Ευρωπαϊκή Ένωση με νομοθεσία της κατατάσσει τα νοσήματα αυτά  στα </a:t>
            </a:r>
            <a:r>
              <a:rPr lang="el-GR" sz="1600" b="1" i="1" spc="100" dirty="0"/>
              <a:t>«σημαντικά» νοσήματα </a:t>
            </a:r>
            <a:r>
              <a:rPr lang="el-GR" sz="1600" spc="100" dirty="0"/>
              <a:t>και με τη διακήρυξη των Βρυξελλών το 2010 προτρέπει τα κράτη μέλη για την εκπόνηση Εθνικών Σχεδίων </a:t>
            </a:r>
            <a:r>
              <a:rPr lang="el-GR" sz="1600" spc="100" dirty="0" smtClean="0"/>
              <a:t>Δράσης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600" spc="100" dirty="0"/>
              <a:t>στην Ελλάδα μέχρι σήμερα η αντιμετώπιση των </a:t>
            </a:r>
            <a:r>
              <a:rPr lang="el-GR" sz="1600" spc="100" dirty="0" err="1"/>
              <a:t>Ρευματοπαθών</a:t>
            </a:r>
            <a:r>
              <a:rPr lang="el-GR" sz="1600" spc="100" dirty="0"/>
              <a:t> γίνεται με </a:t>
            </a:r>
            <a:r>
              <a:rPr lang="el-GR" sz="1600" b="1" i="1" spc="100" dirty="0"/>
              <a:t>αποσπασματικό τρόπο</a:t>
            </a:r>
            <a:r>
              <a:rPr lang="el-GR" sz="1600" spc="100" dirty="0"/>
              <a:t> και υπάρχουν μεγάλες ελλείψεις στις Δημόσιες Δομές Υγείας σε Ρευματολόγους και άλλο εξειδικευμένο προσωπικό Επαγγελματιών </a:t>
            </a:r>
            <a:r>
              <a:rPr lang="el-GR" sz="1600" spc="100" dirty="0" smtClean="0"/>
              <a:t>Υγείας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600" b="1" i="1" spc="100" dirty="0" smtClean="0"/>
              <a:t>αυξάνεται </a:t>
            </a:r>
            <a:r>
              <a:rPr lang="el-GR" sz="1600" b="1" i="1" spc="100" dirty="0"/>
              <a:t>ο αριθμός των ανασφάλιστων και οικονομικά αδύναμων ασθενών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600" spc="100" dirty="0" smtClean="0"/>
              <a:t>μεγάλος </a:t>
            </a:r>
            <a:r>
              <a:rPr lang="el-GR" sz="1600" spc="100" dirty="0"/>
              <a:t>αριθμός ασθενών με </a:t>
            </a:r>
            <a:r>
              <a:rPr lang="el-GR" sz="1600" spc="100" dirty="0" err="1"/>
              <a:t>Ρευματοπάθειες</a:t>
            </a:r>
            <a:r>
              <a:rPr lang="el-GR" sz="1600" spc="100" dirty="0"/>
              <a:t> </a:t>
            </a:r>
            <a:r>
              <a:rPr lang="el-GR" sz="1600" b="1" i="1" spc="100" dirty="0"/>
              <a:t>διαμένουν σε δυσπρόσιτες γεωγραφικές </a:t>
            </a:r>
            <a:r>
              <a:rPr lang="el-GR" sz="1600" b="1" i="1" spc="100" dirty="0" smtClean="0"/>
              <a:t>περιοχές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1600" b="1" i="1" spc="100" dirty="0" smtClean="0"/>
              <a:t>το </a:t>
            </a:r>
            <a:r>
              <a:rPr lang="el-GR" sz="1600" b="1" i="1" spc="100" dirty="0"/>
              <a:t>27% του Ελληνικού πληθυσμού και μεταξύ αυτών τα φλεγμονώδη ρευματικά νοσήματα προσβάλουν το 2% του πληθυσμού προκαλώντας μεγάλη νοσηρότητα, πρώιμη θνητότητα ή μακροχρόνια </a:t>
            </a:r>
            <a:r>
              <a:rPr lang="el-GR" sz="1600" b="1" i="1" spc="100" dirty="0" smtClean="0"/>
              <a:t>αναπηρία</a:t>
            </a:r>
            <a:endParaRPr lang="el-GR" sz="1600" spc="100" dirty="0"/>
          </a:p>
          <a:p>
            <a:pPr marL="457200" indent="-457200">
              <a:buFont typeface="+mj-lt"/>
              <a:buAutoNum type="arabicPeriod"/>
            </a:pPr>
            <a:r>
              <a:rPr lang="el-GR" sz="1600" spc="100" dirty="0" smtClean="0"/>
              <a:t>έχει </a:t>
            </a:r>
            <a:r>
              <a:rPr lang="el-GR" sz="1600" spc="100" dirty="0"/>
              <a:t>διαπιστωθεί ότι οι Ρευματικές Παθήσεις στην Ελλάδα αποτελούν </a:t>
            </a:r>
            <a:r>
              <a:rPr lang="el-GR" sz="1600" b="1" i="1" spc="100" dirty="0" smtClean="0"/>
              <a:t>το </a:t>
            </a:r>
            <a:r>
              <a:rPr lang="el-GR" sz="1600" b="1" i="1" spc="100" dirty="0"/>
              <a:t>συχνότερο αίτιο απουσίας από την εργασία</a:t>
            </a:r>
            <a:r>
              <a:rPr lang="el-GR" sz="1600" spc="100" dirty="0"/>
              <a:t>, ιατρικών επισκέψεων, μακροχρόνιας λειτουργικής ανικανότητας και το δεύτερο κατά σειρά αίτιο στην κατανάλωση φαρμάκων</a:t>
            </a:r>
            <a:endParaRPr lang="el-GR" sz="1600" u="sng" spc="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FD7A-385F-41D2-998F-1570F321EFF5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ΕΡΕ ΕΠΕΡΕ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40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ontent.4ty.gr/merchants/photos/2013/12/40042-REYMATOLOGOI-GIASNA-GIOKITS-KAKABOYLI---REYMATOLOGOS-KATERINI---OSTEOPOROSI-KATERINI-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218"/>
            <a:ext cx="4097438" cy="161020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3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48519" y="2951543"/>
            <a:ext cx="3200400" cy="1134319"/>
          </a:xfrm>
        </p:spPr>
        <p:txBody>
          <a:bodyPr>
            <a:normAutofit/>
          </a:bodyPr>
          <a:lstStyle/>
          <a:p>
            <a:r>
              <a:rPr lang="el-GR" dirty="0" smtClean="0"/>
              <a:t>Κάλυψη  Αναγκαιότητας </a:t>
            </a:r>
            <a:endParaRPr lang="el-GR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6193073"/>
              </p:ext>
            </p:extLst>
          </p:nvPr>
        </p:nvGraphicFramePr>
        <p:xfrm>
          <a:off x="4511233" y="-867619"/>
          <a:ext cx="6492875" cy="5722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FD7A-385F-41D2-998F-1570F321EFF5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ΕΡΕ ΕΠΕΡΕ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5</a:t>
            </a:fld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4618297" y="3518703"/>
            <a:ext cx="2095019" cy="11806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Ωφελούμενοι</a:t>
            </a: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523306654"/>
              </p:ext>
            </p:extLst>
          </p:nvPr>
        </p:nvGraphicFramePr>
        <p:xfrm>
          <a:off x="5858076" y="2043742"/>
          <a:ext cx="6333924" cy="4153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80994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ontent.4ty.gr/merchants/photos/2013/12/40042-REYMATOLOGOI-GIASNA-GIOKITS-KAKABOYLI---REYMATOLOGOS-KATERINI---OSTEOPOROSI-KATERINI-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218"/>
            <a:ext cx="4097438" cy="161020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3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152890"/>
            <a:ext cx="3200400" cy="1134319"/>
          </a:xfrm>
        </p:spPr>
        <p:txBody>
          <a:bodyPr>
            <a:normAutofit/>
          </a:bodyPr>
          <a:lstStyle/>
          <a:p>
            <a:r>
              <a:rPr lang="el-GR" dirty="0" smtClean="0"/>
              <a:t>Περιγραφή Δράσης </a:t>
            </a:r>
            <a:endParaRPr lang="el-G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400" b="1" dirty="0" smtClean="0"/>
              <a:t>Πρόληψη, Διάγνωση, Θεραπευτική Αντιμετώπιση και Παρακολούθηση ανασφάλιστων ασθενών ή ασθενών με χαμηλή οικονομική δυνατότητα, μέσω:</a:t>
            </a:r>
          </a:p>
          <a:p>
            <a:endParaRPr lang="el-G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sz="1700" b="1" i="1" kern="1000" spc="100" dirty="0"/>
              <a:t>Κλινική και εργαστηριακή διάγνωση, θεραπευτική αντιμετώπιση και παρακολούθηση </a:t>
            </a:r>
            <a:r>
              <a:rPr lang="el-GR" sz="1700" kern="1000" spc="100" dirty="0"/>
              <a:t>της νόσου σε πρωτοβάθμιο επίπεδο για τους ανασφάλιστους ασθενείς με Ρευματικές Παθήσεις </a:t>
            </a:r>
            <a:r>
              <a:rPr lang="el-GR" sz="1700" kern="1000" spc="100" dirty="0" smtClean="0"/>
              <a:t>. </a:t>
            </a:r>
            <a:r>
              <a:rPr lang="el-GR" sz="1700" i="1" kern="1000" spc="100" dirty="0" smtClean="0"/>
              <a:t>Η </a:t>
            </a:r>
            <a:r>
              <a:rPr lang="el-GR" sz="1700" i="1" kern="1000" spc="100" dirty="0"/>
              <a:t>δράση έρχεται να λειτουργήσει συμπληρωματικά με το «Το Εισιτήριο Ελεύθερης Πρόσβασης (ΕΕΠ)» ή το βιβλιάριο </a:t>
            </a:r>
            <a:r>
              <a:rPr lang="el-GR" sz="1700" i="1" kern="1000" spc="100" dirty="0" smtClean="0"/>
              <a:t>Απορίας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1700" b="1" i="1" kern="1000" spc="100" dirty="0" smtClean="0"/>
              <a:t>Ορθή </a:t>
            </a:r>
            <a:r>
              <a:rPr lang="el-GR" sz="1700" b="1" i="1" kern="1000" spc="100" dirty="0"/>
              <a:t>διαχείριση των φαρμάκων υψηλού κόστους</a:t>
            </a:r>
            <a:r>
              <a:rPr lang="el-GR" sz="1700" kern="1000" spc="100" dirty="0"/>
              <a:t> του Ν. 3816 (όπως οι βιολογικοί παράγοντες) που διατίθενται δωρεάν στα Φαρμακεία των Μη Κυβερνητικών Οργανώσεων (ΜΚΟ) από τις Φαρμακευτικές Εταιρείες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1700" b="1" i="1" kern="1000" spc="100" dirty="0"/>
              <a:t>Ενημέρωση  και ευαισθητοποίηση </a:t>
            </a:r>
            <a:r>
              <a:rPr lang="el-GR" sz="1700" kern="1000" spc="100" dirty="0"/>
              <a:t>του γενικού πληθυσμού, ιατρών άλλων μη ρευματολογικών ειδικοτήτων, άλλων επαγγελματιών της υγείας (νοσηλευτές, φυσικοθεραπευτές, ψυχολόγοι, κοινωνικοί λειτουργοί, </a:t>
            </a:r>
            <a:r>
              <a:rPr lang="el-GR" sz="1700" kern="1000" spc="100" dirty="0" err="1"/>
              <a:t>εργοθεραπευτές</a:t>
            </a:r>
            <a:r>
              <a:rPr lang="el-GR" sz="1700" kern="1000" spc="100" dirty="0"/>
              <a:t> </a:t>
            </a:r>
            <a:r>
              <a:rPr lang="el-GR" sz="1700" kern="1000" spc="100" dirty="0" err="1"/>
              <a:t>κλπ</a:t>
            </a:r>
            <a:r>
              <a:rPr lang="el-GR" sz="1700" kern="1000" spc="100" dirty="0"/>
              <a:t>), του διοικητικού </a:t>
            </a:r>
            <a:r>
              <a:rPr lang="el-GR" sz="1700" kern="1000" spc="100" dirty="0" smtClean="0"/>
              <a:t>προσωπικού, </a:t>
            </a:r>
            <a:r>
              <a:rPr lang="el-GR" sz="1700" kern="1000" spc="100" dirty="0"/>
              <a:t>των εργαζομένων στις δομές της αυτοδιοίκησης και των εκπαιδευτικών όλων των βαθμίδων αναφορικά με τις Ρευματικές Παθήσεις τόσο των ενηλίκων όσο και της παιδικής και νεανικής </a:t>
            </a:r>
            <a:r>
              <a:rPr lang="el-GR" sz="1700" kern="1000" spc="100" dirty="0" smtClean="0"/>
              <a:t>ηλικίας</a:t>
            </a:r>
            <a:endParaRPr lang="el-GR" sz="2200" b="1" u="sng" dirty="0" smtClean="0"/>
          </a:p>
          <a:p>
            <a:pPr marL="0" indent="0">
              <a:buNone/>
            </a:pPr>
            <a:endParaRPr lang="el-GR" sz="2200" b="1" u="sng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457200" y="3426106"/>
            <a:ext cx="3200400" cy="2879098"/>
          </a:xfrm>
        </p:spPr>
        <p:txBody>
          <a:bodyPr>
            <a:noAutofit/>
          </a:bodyPr>
          <a:lstStyle/>
          <a:p>
            <a:r>
              <a:rPr lang="el-GR" sz="1600" dirty="0"/>
              <a:t>Οι δράσεις αφορούν ασθενείς με Ρευματικές Παθήσεις, οι οποίοι  ανήκουν σε ευάλωτες κοινωνικές ομάδες όπως:</a:t>
            </a:r>
            <a:r>
              <a:rPr lang="el-GR" sz="1600" b="1" i="1" dirty="0"/>
              <a:t> ανασφάλιστοι ασθενείς, ασθενείς με χαμηλή οικονομική δυνατότητα όπως δικαιούχοι του κοινωνικού μερίσματος, άτομα ΑΜΕΑ με αναπηρία και χρόνια κινητικά ή άλλα λειτουργικά προβλήματα λόγω Ρευματικής Πάθησης, κάτοικοι δυσπρόσιτων γεωγραφικών </a:t>
            </a:r>
            <a:r>
              <a:rPr lang="el-GR" sz="1600" b="1" i="1" dirty="0" smtClean="0"/>
              <a:t>περιοχών</a:t>
            </a:r>
            <a:endParaRPr lang="el-GR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FD7A-385F-41D2-998F-1570F321EFF5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ΕΡΕ ΕΠΕΡΕ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48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ontent.4ty.gr/merchants/photos/2013/12/40042-REYMATOLOGOI-GIASNA-GIOKITS-KAKABOYLI---REYMATOLOGOS-KATERINI---OSTEOPOROSI-KATERINI-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218"/>
            <a:ext cx="4097438" cy="161020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3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152890"/>
            <a:ext cx="3200400" cy="1134319"/>
          </a:xfrm>
        </p:spPr>
        <p:txBody>
          <a:bodyPr>
            <a:normAutofit/>
          </a:bodyPr>
          <a:lstStyle/>
          <a:p>
            <a:r>
              <a:rPr lang="el-GR" dirty="0" smtClean="0"/>
              <a:t>Περιγραφή Δράσης </a:t>
            </a:r>
            <a:endParaRPr lang="el-G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400" b="1" spc="100" dirty="0" smtClean="0"/>
              <a:t>Υποστήριξη </a:t>
            </a:r>
            <a:r>
              <a:rPr lang="el-GR" sz="2400" b="1" spc="100" dirty="0"/>
              <a:t>Ατόμων με Ειδικές Ανάγκες (</a:t>
            </a:r>
            <a:r>
              <a:rPr lang="el-GR" sz="2400" b="1" spc="100" dirty="0" smtClean="0"/>
              <a:t>ΑΜΕΑ),      </a:t>
            </a:r>
            <a:r>
              <a:rPr lang="el-GR" sz="1900" i="1" spc="100" dirty="0" smtClean="0"/>
              <a:t>λόγω </a:t>
            </a:r>
            <a:r>
              <a:rPr lang="el-GR" sz="1900" i="1" spc="100" dirty="0"/>
              <a:t>χρόνιας αναπηρικής Ρευματικής Πάθησης με κινητικά ή άλλα λειτουργικά  προβλήματα  </a:t>
            </a:r>
            <a:r>
              <a:rPr lang="el-GR" sz="1900" i="1" spc="100" dirty="0" smtClean="0"/>
              <a:t>και οικονομική </a:t>
            </a:r>
            <a:r>
              <a:rPr lang="el-GR" sz="1900" i="1" spc="100" dirty="0"/>
              <a:t>αδυναμία </a:t>
            </a:r>
            <a:endParaRPr lang="el-GR" sz="1900" i="1" spc="100" dirty="0" smtClean="0"/>
          </a:p>
          <a:p>
            <a:endParaRPr lang="el-GR" sz="1900" i="1" spc="1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1800" b="1" i="1" kern="1000" spc="100" dirty="0" smtClean="0"/>
              <a:t>Εθελοντικές </a:t>
            </a:r>
            <a:r>
              <a:rPr lang="el-GR" sz="1800" b="1" i="1" kern="1000" spc="100" dirty="0"/>
              <a:t>δράσεις διακίνησης και μεταφοράς </a:t>
            </a:r>
            <a:endParaRPr lang="el-GR" sz="1800" b="1" i="1" kern="1000" spc="1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1800" spc="100" dirty="0" smtClean="0"/>
              <a:t>Παρεμβάσεις  </a:t>
            </a:r>
            <a:r>
              <a:rPr lang="el-GR" sz="1800" spc="100" dirty="0"/>
              <a:t>στους Δήμους και τις Περιφέρειες με στόχο τη </a:t>
            </a:r>
            <a:r>
              <a:rPr lang="el-GR" sz="1800" b="1" i="1" spc="100" dirty="0"/>
              <a:t>διάθεση οχημάτων  και προσωπικού για τη μεταφορά των </a:t>
            </a:r>
            <a:r>
              <a:rPr lang="el-GR" sz="1800" b="1" i="1" spc="100" dirty="0" smtClean="0"/>
              <a:t>ασθενών</a:t>
            </a:r>
            <a:endParaRPr lang="el-GR" sz="1800" spc="1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1800" spc="100" dirty="0"/>
              <a:t>Ισχυροποίηση  προγράμματος </a:t>
            </a:r>
            <a:r>
              <a:rPr lang="el-GR" sz="1800" b="1" i="1" spc="100" dirty="0"/>
              <a:t>«βοήθεια στο σπίτι» </a:t>
            </a:r>
            <a:r>
              <a:rPr lang="el-GR" sz="1800" spc="100" dirty="0"/>
              <a:t>σε συνεργασία με τους Δήμους </a:t>
            </a:r>
            <a:endParaRPr lang="el-GR" sz="1800" b="1" i="1" kern="1000" spc="100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sz="1800" spc="100" dirty="0" smtClean="0"/>
              <a:t>Δράσεις </a:t>
            </a:r>
            <a:r>
              <a:rPr lang="el-GR" sz="1800" spc="100" dirty="0"/>
              <a:t>ενημέρωσης όπως</a:t>
            </a:r>
            <a:r>
              <a:rPr lang="el-GR" sz="1800" b="1" spc="100" dirty="0"/>
              <a:t> </a:t>
            </a:r>
            <a:r>
              <a:rPr lang="el-GR" sz="1800" spc="100" dirty="0"/>
              <a:t>ευαισθητοποίηση </a:t>
            </a:r>
            <a:r>
              <a:rPr lang="el-GR" sz="1800" b="1" i="1" spc="100" dirty="0"/>
              <a:t>για τη διευκόλυνση στην πρόσβαση και την προτεραιότητα που πρέπει να δίνεται στους </a:t>
            </a:r>
            <a:r>
              <a:rPr lang="el-GR" sz="1800" b="1" i="1" spc="100" dirty="0" err="1"/>
              <a:t>Ρευματοπαθείς</a:t>
            </a:r>
            <a:r>
              <a:rPr lang="el-GR" sz="1800" b="1" i="1" spc="100" dirty="0"/>
              <a:t> ΑΜΕΑ </a:t>
            </a:r>
            <a:endParaRPr lang="el-GR" sz="1800" b="1" i="1" spc="1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sz="1800" b="1" i="1" spc="100" dirty="0" smtClean="0"/>
              <a:t>Παρέμβαση στο Υπουργείο Υγείας, τις Υγειονομικές Περιφέρειες και τις Διοικήσεις των Νοσοκομείων και των Μονάδων Υγείας </a:t>
            </a:r>
            <a:r>
              <a:rPr lang="el-GR" sz="1800" spc="100" dirty="0" smtClean="0"/>
              <a:t>ώστε </a:t>
            </a:r>
            <a:r>
              <a:rPr lang="el-GR" sz="1800" spc="100" dirty="0"/>
              <a:t>να εφαρμόζεται απαρέγκλιτα η προτεραιότητα </a:t>
            </a:r>
            <a:r>
              <a:rPr lang="el-GR" sz="1800" spc="100" dirty="0" smtClean="0"/>
              <a:t>των </a:t>
            </a:r>
            <a:r>
              <a:rPr lang="el-GR" sz="1800" spc="100" dirty="0" err="1"/>
              <a:t>Ρευματοπαθών</a:t>
            </a:r>
            <a:r>
              <a:rPr lang="el-GR" sz="1800" spc="100" dirty="0"/>
              <a:t> ΑΜΕΑ τόσο στα ραντεβού όσο και στην είσοδο στα Ιατρεία και τις λοιπές Υγειονομικές </a:t>
            </a:r>
            <a:r>
              <a:rPr lang="el-GR" sz="1800" spc="100" dirty="0" smtClean="0"/>
              <a:t>Υπηρεσίες</a:t>
            </a:r>
            <a:endParaRPr lang="el-GR" sz="1800" spc="100" dirty="0"/>
          </a:p>
          <a:p>
            <a:pPr marL="0" indent="0">
              <a:buNone/>
            </a:pPr>
            <a:endParaRPr lang="el-GR" sz="2200" b="1" u="sng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457200" y="3426106"/>
            <a:ext cx="3200400" cy="2879098"/>
          </a:xfrm>
        </p:spPr>
        <p:txBody>
          <a:bodyPr>
            <a:noAutofit/>
          </a:bodyPr>
          <a:lstStyle/>
          <a:p>
            <a:r>
              <a:rPr lang="el-GR" sz="1600" dirty="0"/>
              <a:t>Οι δράσεις αφορούν ασθενείς με Ρευματικές Παθήσεις, οι οποίοι  ανήκουν σε ευάλωτες κοινωνικές ομάδες όπως:</a:t>
            </a:r>
            <a:r>
              <a:rPr lang="el-GR" sz="1600" b="1" i="1" dirty="0"/>
              <a:t> ανασφάλιστοι ασθενείς, ασθενείς με χαμηλή οικονομική δυνατότητα όπως δικαιούχοι του κοινωνικού μερίσματος, άτομα ΑΜΕΑ με αναπηρία και χρόνια κινητικά ή άλλα λειτουργικά προβλήματα λόγω Ρευματικής Πάθησης, κάτοικοι δυσπρόσιτων γεωγραφικών </a:t>
            </a:r>
            <a:r>
              <a:rPr lang="el-GR" sz="1600" b="1" i="1" dirty="0" smtClean="0"/>
              <a:t>περιοχών</a:t>
            </a:r>
            <a:endParaRPr lang="el-GR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FD7A-385F-41D2-998F-1570F321EFF5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ΕΡΕ ΕΠΕΡΕ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31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ontent.4ty.gr/merchants/photos/2013/12/40042-REYMATOLOGOI-GIASNA-GIOKITS-KAKABOYLI---REYMATOLOGOS-KATERINI---OSTEOPOROSI-KATERINI-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218"/>
            <a:ext cx="4097438" cy="161020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3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152890"/>
            <a:ext cx="3200400" cy="1134319"/>
          </a:xfrm>
        </p:spPr>
        <p:txBody>
          <a:bodyPr>
            <a:normAutofit/>
          </a:bodyPr>
          <a:lstStyle/>
          <a:p>
            <a:r>
              <a:rPr lang="el-GR" dirty="0" smtClean="0"/>
              <a:t>Περιγραφή Δράσης </a:t>
            </a:r>
            <a:endParaRPr lang="el-G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/>
              <a:t>Υποστήριξη </a:t>
            </a:r>
            <a:r>
              <a:rPr lang="el-GR" sz="2400" b="1" dirty="0"/>
              <a:t>ασθενών με Ρευματικές </a:t>
            </a:r>
            <a:r>
              <a:rPr lang="el-GR" sz="2400" b="1" dirty="0" smtClean="0"/>
              <a:t>Παθήσεις</a:t>
            </a:r>
          </a:p>
          <a:p>
            <a:pPr marL="0" indent="0">
              <a:buNone/>
            </a:pPr>
            <a:r>
              <a:rPr lang="el-GR" sz="2100" i="1" spc="100" dirty="0"/>
              <a:t>που διαμένουν σε δυσπρόσιτες περιοχές ή περιοχές με γεωγραφικές ιδιαιτερότητες (παραμεθόριες, νησιωτικές, ορεινές </a:t>
            </a:r>
            <a:r>
              <a:rPr lang="el-GR" sz="2100" i="1" spc="100" dirty="0" err="1"/>
              <a:t>κλπ</a:t>
            </a:r>
            <a:r>
              <a:rPr lang="el-GR" sz="2100" i="1" spc="100" dirty="0"/>
              <a:t>)</a:t>
            </a:r>
          </a:p>
          <a:p>
            <a:pPr marL="0" indent="0">
              <a:buNone/>
            </a:pPr>
            <a:endParaRPr lang="el-GR" sz="1900" i="1" spc="1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1800" spc="100" dirty="0"/>
              <a:t>Η </a:t>
            </a:r>
            <a:r>
              <a:rPr lang="el-GR" sz="1800" b="1" i="1" spc="100" dirty="0"/>
              <a:t>ανάπτυξη δικτύου Ρευματολόγων</a:t>
            </a:r>
            <a:r>
              <a:rPr lang="el-GR" sz="1800" spc="100" dirty="0"/>
              <a:t> και άλλων Επαγγελματιών Υγείας (Νοσηλευτές </a:t>
            </a:r>
            <a:r>
              <a:rPr lang="el-GR" sz="1800" spc="100" dirty="0" err="1"/>
              <a:t>κλπ</a:t>
            </a:r>
            <a:r>
              <a:rPr lang="el-GR" sz="1800" spc="100" dirty="0"/>
              <a:t>) για την περιοδική μετάβαση στις απομακρυσμένες </a:t>
            </a:r>
            <a:r>
              <a:rPr lang="el-GR" sz="1800" spc="100" dirty="0" smtClean="0"/>
              <a:t>περιοχές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1800" b="1" i="1" spc="100" dirty="0"/>
              <a:t>Συνεργασία με δομές που παρέχουν φάρμακα </a:t>
            </a:r>
            <a:r>
              <a:rPr lang="el-GR" sz="1800" spc="100" dirty="0"/>
              <a:t>(όπως Φαρμακεία ΕΟΠΥΥ, Φαρμακεία Περιφερειακών ή Νομαρχιακών Νοσοκομείων, Φαρμακεία μη Κυβερνητικών Οργανώσεων) αλλά και Φαρμακευτικές Υπηρεσίες με σκοπό τη διαμόρφωση Δικτύου μεταφοράς και παράδοσης στο Σπίτι των απαραίτητων </a:t>
            </a:r>
            <a:r>
              <a:rPr lang="el-GR" sz="1800" spc="100" dirty="0" smtClean="0"/>
              <a:t>φαρμάκων</a:t>
            </a:r>
            <a:endParaRPr lang="el-GR" sz="2200" b="1" u="sng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457200" y="3426106"/>
            <a:ext cx="3200400" cy="2879098"/>
          </a:xfrm>
        </p:spPr>
        <p:txBody>
          <a:bodyPr>
            <a:noAutofit/>
          </a:bodyPr>
          <a:lstStyle/>
          <a:p>
            <a:r>
              <a:rPr lang="el-GR" sz="1600" dirty="0"/>
              <a:t>Οι δράσεις αφορούν ασθενείς με Ρευματικές Παθήσεις, οι οποίοι  ανήκουν σε ευάλωτες κοινωνικές ομάδες όπως:</a:t>
            </a:r>
            <a:r>
              <a:rPr lang="el-GR" sz="1600" b="1" i="1" dirty="0"/>
              <a:t> ανασφάλιστοι ασθενείς, ασθενείς με χαμηλή οικονομική δυνατότητα όπως δικαιούχοι του κοινωνικού μερίσματος, άτομα ΑΜΕΑ με αναπηρία και χρόνια κινητικά ή άλλα λειτουργικά προβλήματα λόγω Ρευματικής Πάθησης, κάτοικοι δυσπρόσιτων γεωγραφικών </a:t>
            </a:r>
            <a:r>
              <a:rPr lang="el-GR" sz="1600" b="1" i="1" dirty="0" smtClean="0"/>
              <a:t>περιοχών</a:t>
            </a:r>
            <a:endParaRPr lang="el-GR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FD7A-385F-41D2-998F-1570F321EFF5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ΕΡΕ ΕΠΕΡΕ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74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ontent.4ty.gr/merchants/photos/2013/12/40042-REYMATOLOGOI-GIASNA-GIOKITS-KAKABOYLI---REYMATOLOGOS-KATERINI---OSTEOPOROSI-KATERINI-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218"/>
            <a:ext cx="4097438" cy="161020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32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152890"/>
            <a:ext cx="3200400" cy="3099334"/>
          </a:xfrm>
        </p:spPr>
        <p:txBody>
          <a:bodyPr>
            <a:normAutofit/>
          </a:bodyPr>
          <a:lstStyle/>
          <a:p>
            <a:r>
              <a:rPr lang="el-GR" dirty="0" smtClean="0"/>
              <a:t>Υφιστάμενες Δυσκολίες Πρόσβασης των ασθενών με ρευματικές παθήσεις </a:t>
            </a:r>
            <a:endParaRPr lang="el-G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l-GR" sz="1600" b="1" spc="100" dirty="0"/>
              <a:t>1 στους 4 ασθενείς </a:t>
            </a:r>
            <a:r>
              <a:rPr lang="el-GR" sz="1600" spc="100" dirty="0"/>
              <a:t>με ΡΑ αντιμετωπίζει πρόβλημα πρόσβασης σε ιατρό λόγω αδυναμίας εξασφάλισης ραντεβού σε δημόσιες δομές ή ιατρό συμβεβλημένο με τον ΕΟΠΥΥ, λόγω αδυναμίας πληρωμής ιδιώτη μη-συμβεβλημένου ιατρού και λόγω απόστασης ή αδυναμίας μετακίνησης στο </a:t>
            </a:r>
            <a:r>
              <a:rPr lang="el-GR" sz="1600" spc="100" dirty="0" smtClean="0"/>
              <a:t>ιατρείο</a:t>
            </a:r>
            <a:endParaRPr lang="el-GR" sz="1600" spc="1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1600" b="1" spc="100" dirty="0"/>
              <a:t>1 στους 2 ασθενείς </a:t>
            </a:r>
            <a:r>
              <a:rPr lang="el-GR" sz="1600" spc="100" dirty="0"/>
              <a:t>με ΡΑ αντιμετωπίζει πρόβλημα πρόσβασης στα βιολογικά φάρμακα λόγω της δυσχερούς πρόσβασης σε ιατρό, της απόστασης του φαρμακείου του ΕΟΠΥΥ ή της μη διάθεσης ή δυσκολίας εύρεσης του φαρμάκου είτε στο νοσοκομείο στο οποίο θα γινόταν η χορήγηση είτε στο φαρμακείο του </a:t>
            </a:r>
            <a:r>
              <a:rPr lang="el-GR" sz="1600" spc="100" dirty="0" smtClean="0"/>
              <a:t>ΕΟΠΥΥ</a:t>
            </a:r>
            <a:endParaRPr lang="el-GR" sz="1600" spc="1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1600" spc="100" dirty="0"/>
              <a:t>Μεγαλύτερα εμπόδια </a:t>
            </a:r>
            <a:r>
              <a:rPr lang="el-GR" sz="1600" b="1" spc="100" dirty="0"/>
              <a:t>εμφανίζονται σε όσους έχουν χαμηλό εισόδημα και σε όσους διαμένουν εκτός </a:t>
            </a:r>
            <a:r>
              <a:rPr lang="el-GR" sz="1600" b="1" spc="100" dirty="0" smtClean="0"/>
              <a:t>Αττικής</a:t>
            </a:r>
            <a:endParaRPr lang="el-GR" sz="1600" spc="1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1600" b="1" spc="100" dirty="0"/>
              <a:t>1 στους 5 ασθενείς </a:t>
            </a:r>
            <a:r>
              <a:rPr lang="el-GR" sz="1600" spc="100" dirty="0"/>
              <a:t>με ΡΑ δηλώνει ότι η κατάσταση της υγείας του επιδεινώθηκε λόγω απώλειας ή καθυστέρησης στη λήψη της θεραπείας του.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l-GR" sz="1600" b="1" spc="100" dirty="0"/>
              <a:t>1 στους 4 ασθενείς </a:t>
            </a:r>
            <a:r>
              <a:rPr lang="el-GR" sz="1600" spc="100" dirty="0"/>
              <a:t>με ΡΑ ζητά από τον ιατρό του αλλαγή της θεραπείας λόγω των δυσκολιών λήψης της φαρμακευτικής αγωγής.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FD7A-385F-41D2-998F-1570F321EFF5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ΕΡΕ ΕΠΕΡΕ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1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152</TotalTime>
  <Words>998</Words>
  <Application>Microsoft Office PowerPoint</Application>
  <PresentationFormat>Custom</PresentationFormat>
  <Paragraphs>113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Retrospect</vt:lpstr>
      <vt:lpstr>   Πρόταση Έργου: «ΣτοχευμενεΣ ΠαρεμβασειΣ ΠαροχηΣ Υπηρεσιων ΥγειαΣ  για την υποστηριξη ασθενων ευαλωτων κοινωνικων ομαδων με ΡΕΥΜΑΤΙΚΕΣ ΠΑΘΗΣΕΙΣ»</vt:lpstr>
      <vt:lpstr>Περιεχόμενα Παρουσίασης </vt:lpstr>
      <vt:lpstr>Περιγραφή Δράσης </vt:lpstr>
      <vt:lpstr>Περιγραφή Αναγκαιότητας </vt:lpstr>
      <vt:lpstr>Κάλυψη  Αναγκαιότητας </vt:lpstr>
      <vt:lpstr>Περιγραφή Δράσης </vt:lpstr>
      <vt:lpstr>Περιγραφή Δράσης </vt:lpstr>
      <vt:lpstr>Περιγραφή Δράσης </vt:lpstr>
      <vt:lpstr>Υφιστάμενες Δυσκολίες Πρόσβασης των ασθενών με ρευματικές παθήσεις </vt:lpstr>
      <vt:lpstr>Στρατηγικός Στόχος Υγείας που εξυπηρετεί  </vt:lpstr>
      <vt:lpstr>Εκτιμώμενος Προϋπολογισμός &amp; Διάρκεια Δράσης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Stelios Dontas</dc:creator>
  <cp:lastModifiedBy>PT</cp:lastModifiedBy>
  <cp:revision>22</cp:revision>
  <dcterms:created xsi:type="dcterms:W3CDTF">2015-03-09T10:50:04Z</dcterms:created>
  <dcterms:modified xsi:type="dcterms:W3CDTF">2015-03-25T18:00:29Z</dcterms:modified>
</cp:coreProperties>
</file>